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32" r:id="rId3"/>
    <p:sldId id="334" r:id="rId4"/>
    <p:sldId id="321" r:id="rId5"/>
    <p:sldId id="322" r:id="rId6"/>
    <p:sldId id="323" r:id="rId7"/>
    <p:sldId id="263" r:id="rId8"/>
    <p:sldId id="345" r:id="rId9"/>
    <p:sldId id="357" r:id="rId10"/>
    <p:sldId id="346" r:id="rId11"/>
    <p:sldId id="266" r:id="rId12"/>
    <p:sldId id="269" r:id="rId13"/>
    <p:sldId id="267" r:id="rId14"/>
    <p:sldId id="268" r:id="rId15"/>
    <p:sldId id="270" r:id="rId16"/>
    <p:sldId id="335" r:id="rId17"/>
    <p:sldId id="276" r:id="rId18"/>
    <p:sldId id="330" r:id="rId19"/>
    <p:sldId id="277" r:id="rId20"/>
    <p:sldId id="280" r:id="rId21"/>
    <p:sldId id="281" r:id="rId22"/>
    <p:sldId id="282" r:id="rId23"/>
    <p:sldId id="336" r:id="rId24"/>
    <p:sldId id="283" r:id="rId25"/>
    <p:sldId id="284" r:id="rId26"/>
    <p:sldId id="285" r:id="rId27"/>
    <p:sldId id="286" r:id="rId28"/>
    <p:sldId id="287" r:id="rId29"/>
    <p:sldId id="288" r:id="rId30"/>
    <p:sldId id="337" r:id="rId31"/>
    <p:sldId id="290" r:id="rId32"/>
    <p:sldId id="289" r:id="rId33"/>
    <p:sldId id="294" r:id="rId34"/>
    <p:sldId id="291" r:id="rId35"/>
    <p:sldId id="293" r:id="rId36"/>
    <p:sldId id="295" r:id="rId37"/>
    <p:sldId id="347" r:id="rId38"/>
    <p:sldId id="342" r:id="rId39"/>
    <p:sldId id="292" r:id="rId40"/>
    <p:sldId id="296" r:id="rId41"/>
    <p:sldId id="344" r:id="rId42"/>
    <p:sldId id="331" r:id="rId43"/>
    <p:sldId id="297" r:id="rId44"/>
    <p:sldId id="298" r:id="rId45"/>
    <p:sldId id="299" r:id="rId46"/>
    <p:sldId id="348" r:id="rId47"/>
    <p:sldId id="338" r:id="rId48"/>
    <p:sldId id="325" r:id="rId49"/>
    <p:sldId id="326" r:id="rId50"/>
    <p:sldId id="327" r:id="rId51"/>
    <p:sldId id="328" r:id="rId52"/>
    <p:sldId id="359" r:id="rId53"/>
    <p:sldId id="339" r:id="rId54"/>
    <p:sldId id="315" r:id="rId55"/>
    <p:sldId id="313" r:id="rId56"/>
    <p:sldId id="317" r:id="rId57"/>
    <p:sldId id="318" r:id="rId58"/>
    <p:sldId id="319" r:id="rId59"/>
    <p:sldId id="320" r:id="rId60"/>
    <p:sldId id="355" r:id="rId61"/>
    <p:sldId id="354" r:id="rId62"/>
    <p:sldId id="356" r:id="rId63"/>
    <p:sldId id="358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92D050"/>
    <a:srgbClr val="DF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58" autoAdjust="0"/>
  </p:normalViewPr>
  <p:slideViewPr>
    <p:cSldViewPr snapToGrid="0">
      <p:cViewPr>
        <p:scale>
          <a:sx n="80" d="100"/>
          <a:sy n="80" d="100"/>
        </p:scale>
        <p:origin x="221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/>
            <a:t>FRAX assessment in general and diabetic population</a:t>
          </a:r>
          <a:endParaRPr lang="en-US" sz="2000" dirty="0"/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/>
            <a:t>Trabecular bone score</a:t>
          </a:r>
          <a:endParaRPr lang="en-US" sz="1800" dirty="0"/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/>
            <a:t>The risk of hip and non vertebral </a:t>
          </a:r>
          <a:r>
            <a:rPr lang="en-US" sz="2000" dirty="0" err="1" smtClean="0"/>
            <a:t>Fx</a:t>
          </a:r>
          <a:r>
            <a:rPr lang="en-US" sz="2000" dirty="0" smtClean="0"/>
            <a:t>. In diabetes</a:t>
          </a:r>
          <a:endParaRPr lang="en-US" sz="2000" dirty="0"/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</a:rPr>
            <a:t>Bone mineral density in general and diabetic population</a:t>
          </a:r>
          <a:endParaRPr lang="en-US" sz="2000" dirty="0"/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/>
            <a:t>TBS and diabetes-related fracture risk</a:t>
          </a:r>
          <a:endParaRPr lang="en-US" sz="1800" dirty="0"/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/>
            <a:t>Methods for improving fracture risk assessment in diabetes </a:t>
          </a:r>
          <a:endParaRPr lang="en-US" sz="1800" dirty="0"/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</a:rPr>
            <a:t>The risk of hip and non vertebral </a:t>
          </a:r>
          <a:r>
            <a:rPr lang="en-US" sz="2000" dirty="0" err="1" smtClean="0">
              <a:solidFill>
                <a:schemeClr val="bg1"/>
              </a:solidFill>
            </a:rPr>
            <a:t>Fx</a:t>
          </a:r>
          <a:r>
            <a:rPr lang="en-US" sz="2000" dirty="0" smtClean="0">
              <a:solidFill>
                <a:schemeClr val="bg1"/>
              </a:solidFill>
            </a:rPr>
            <a:t>. In diabetes</a:t>
          </a:r>
          <a:endParaRPr lang="en-US" sz="2000" dirty="0">
            <a:solidFill>
              <a:schemeClr val="bg1"/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Bone mineral density if diabetes 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</a:rPr>
            <a:t>Bone mineral density in general and diabetic population</a:t>
          </a:r>
          <a:endParaRPr lang="en-US" sz="2000" dirty="0">
            <a:solidFill>
              <a:schemeClr val="bg1"/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</a:rPr>
            <a:t>FRAX assessment in general and diabetic population</a:t>
          </a:r>
          <a:endParaRPr lang="en-US" sz="2000" dirty="0">
            <a:solidFill>
              <a:schemeClr val="bg1"/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 custLinFactNeighborX="-7814" custLinFactNeighborY="485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bg1"/>
              </a:solidFill>
            </a:rPr>
            <a:t>Trabecular bone score</a:t>
          </a:r>
          <a:endParaRPr lang="en-US" sz="1800" dirty="0">
            <a:solidFill>
              <a:schemeClr val="bg1"/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bg1"/>
              </a:solidFill>
            </a:rPr>
            <a:t>TBS and diabetes-related fracture risk</a:t>
          </a:r>
          <a:endParaRPr lang="en-US" sz="1800" dirty="0">
            <a:solidFill>
              <a:schemeClr val="bg1"/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401A0-3BB9-4FE8-A927-22DC09A9B22A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F2752C-B4AB-462E-B9BB-CFFDE15346A7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B18284-BFB5-4B5B-8EC2-AFC0879B6292}" type="parTrans" cxnId="{9ED52182-C1F4-4AF5-A49F-5599D4F3E6D8}">
      <dgm:prSet/>
      <dgm:spPr/>
      <dgm:t>
        <a:bodyPr/>
        <a:lstStyle/>
        <a:p>
          <a:endParaRPr lang="en-US"/>
        </a:p>
      </dgm:t>
    </dgm:pt>
    <dgm:pt modelId="{B6010A4F-2294-467E-8B5A-5C087EB129F9}" type="sibTrans" cxnId="{9ED52182-C1F4-4AF5-A49F-5599D4F3E6D8}">
      <dgm:prSet/>
      <dgm:spPr/>
      <dgm:t>
        <a:bodyPr/>
        <a:lstStyle/>
        <a:p>
          <a:endParaRPr lang="en-US"/>
        </a:p>
      </dgm:t>
    </dgm:pt>
    <dgm:pt modelId="{53A56722-4A8C-4EFC-B418-1F39B47B2296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0994645-B652-4CA4-996F-F0F7DDBA7F53}" type="parTrans" cxnId="{BD5864EE-48B2-4B76-8F8A-F855A0D5A907}">
      <dgm:prSet/>
      <dgm:spPr/>
      <dgm:t>
        <a:bodyPr/>
        <a:lstStyle/>
        <a:p>
          <a:endParaRPr lang="en-US"/>
        </a:p>
      </dgm:t>
    </dgm:pt>
    <dgm:pt modelId="{0D560868-A621-479F-A8EE-1E92FC24AAD3}" type="sibTrans" cxnId="{BD5864EE-48B2-4B76-8F8A-F855A0D5A907}">
      <dgm:prSet/>
      <dgm:spPr/>
      <dgm:t>
        <a:bodyPr/>
        <a:lstStyle/>
        <a:p>
          <a:endParaRPr lang="en-US"/>
        </a:p>
      </dgm:t>
    </dgm:pt>
    <dgm:pt modelId="{7F5C89E4-4A63-4D5C-AC08-97CFE341C986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The risk of hip and non vertebral </a:t>
          </a:r>
          <a:r>
            <a:rPr lang="en-US" sz="20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Fx</a:t>
          </a:r>
          <a:r>
            <a:rPr lang="en-US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. In diabetes</a:t>
          </a:r>
          <a:endParaRPr lang="en-US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5462B24-D639-452B-BE74-983EEAD51E17}" type="parTrans" cxnId="{DD659211-5BC5-4DAC-A466-CD324C0E9A96}">
      <dgm:prSet/>
      <dgm:spPr/>
      <dgm:t>
        <a:bodyPr/>
        <a:lstStyle/>
        <a:p>
          <a:endParaRPr lang="en-US"/>
        </a:p>
      </dgm:t>
    </dgm:pt>
    <dgm:pt modelId="{415C4B3F-FB64-40E9-B8AC-BA253E346D12}" type="sibTrans" cxnId="{DD659211-5BC5-4DAC-A466-CD324C0E9A96}">
      <dgm:prSet/>
      <dgm:spPr/>
      <dgm:t>
        <a:bodyPr/>
        <a:lstStyle/>
        <a:p>
          <a:endParaRPr lang="en-US"/>
        </a:p>
      </dgm:t>
    </dgm:pt>
    <dgm:pt modelId="{D9C62688-6DE9-4255-A773-BAB271521CE1}">
      <dgm:prSet custT="1"/>
      <dgm:spPr/>
      <dgm:t>
        <a:bodyPr/>
        <a:lstStyle/>
        <a:p>
          <a:pPr algn="l"/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FA4D97FA-584F-4DD7-ACAC-D27062CA31C1}" type="parTrans" cxnId="{7DE495A7-56BC-49CF-9705-54E0AE77F109}">
      <dgm:prSet/>
      <dgm:spPr/>
      <dgm:t>
        <a:bodyPr/>
        <a:lstStyle/>
        <a:p>
          <a:endParaRPr lang="en-US"/>
        </a:p>
      </dgm:t>
    </dgm:pt>
    <dgm:pt modelId="{501BD6B7-0E03-45B8-BF4C-77EADE1A9205}" type="sibTrans" cxnId="{7DE495A7-56BC-49CF-9705-54E0AE77F109}">
      <dgm:prSet/>
      <dgm:spPr/>
      <dgm:t>
        <a:bodyPr/>
        <a:lstStyle/>
        <a:p>
          <a:endParaRPr lang="en-US"/>
        </a:p>
      </dgm:t>
    </dgm:pt>
    <dgm:pt modelId="{799253C2-3417-4266-8797-964F96403A12}">
      <dgm:prSet/>
      <dgm:spPr/>
      <dgm:t>
        <a:bodyPr/>
        <a:lstStyle/>
        <a:p>
          <a:endParaRPr lang="en-US"/>
        </a:p>
      </dgm:t>
    </dgm:pt>
    <dgm:pt modelId="{FA4834AE-57F4-4321-8584-E75CF6D6430E}" type="parTrans" cxnId="{21CE60F2-4FFC-4998-ADE5-82C3C5940571}">
      <dgm:prSet/>
      <dgm:spPr/>
      <dgm:t>
        <a:bodyPr/>
        <a:lstStyle/>
        <a:p>
          <a:endParaRPr lang="en-US"/>
        </a:p>
      </dgm:t>
    </dgm:pt>
    <dgm:pt modelId="{14EC07AC-4BEC-4501-B90A-5445A22C8889}" type="sibTrans" cxnId="{21CE60F2-4FFC-4998-ADE5-82C3C5940571}">
      <dgm:prSet/>
      <dgm:spPr/>
      <dgm:t>
        <a:bodyPr/>
        <a:lstStyle/>
        <a:p>
          <a:endParaRPr lang="en-US"/>
        </a:p>
      </dgm:t>
    </dgm:pt>
    <dgm:pt modelId="{D3C4BC0E-8CE7-4250-BAF1-3B67D162D3C7}">
      <dgm:prSet/>
      <dgm:spPr/>
      <dgm:t>
        <a:bodyPr/>
        <a:lstStyle/>
        <a:p>
          <a:endParaRPr lang="en-US"/>
        </a:p>
      </dgm:t>
    </dgm:pt>
    <dgm:pt modelId="{5EB3EF6F-3D0C-4E4B-9E65-81B8FEB68B4C}" type="parTrans" cxnId="{9CB8797C-91BA-4537-A3A1-B242C93BEFE1}">
      <dgm:prSet/>
      <dgm:spPr/>
      <dgm:t>
        <a:bodyPr/>
        <a:lstStyle/>
        <a:p>
          <a:endParaRPr lang="en-US"/>
        </a:p>
      </dgm:t>
    </dgm:pt>
    <dgm:pt modelId="{B18219FB-702F-4A4E-B9F9-3C46C4321286}" type="sibTrans" cxnId="{9CB8797C-91BA-4537-A3A1-B242C93BEFE1}">
      <dgm:prSet/>
      <dgm:spPr/>
      <dgm:t>
        <a:bodyPr/>
        <a:lstStyle/>
        <a:p>
          <a:endParaRPr lang="en-US"/>
        </a:p>
      </dgm:t>
    </dgm:pt>
    <dgm:pt modelId="{254B64AA-E242-4B1E-8888-ABBD2117A06E}">
      <dgm:prSet custT="1"/>
      <dgm:spPr/>
      <dgm:t>
        <a:bodyPr/>
        <a:lstStyle/>
        <a:p>
          <a:pPr algn="l"/>
          <a:r>
            <a:rPr lang="en-US" sz="1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F639BA9-3BF4-4AF6-A687-0C0C54A6622E}" type="parTrans" cxnId="{EEAB8BE6-DA17-44D6-A00E-34EE57C13FD6}">
      <dgm:prSet/>
      <dgm:spPr/>
      <dgm:t>
        <a:bodyPr/>
        <a:lstStyle/>
        <a:p>
          <a:endParaRPr lang="en-US"/>
        </a:p>
      </dgm:t>
    </dgm:pt>
    <dgm:pt modelId="{DD446EC6-2C40-4ADE-80D2-0D08D8EB899F}" type="sibTrans" cxnId="{EEAB8BE6-DA17-44D6-A00E-34EE57C13FD6}">
      <dgm:prSet/>
      <dgm:spPr/>
      <dgm:t>
        <a:bodyPr/>
        <a:lstStyle/>
        <a:p>
          <a:endParaRPr lang="en-US"/>
        </a:p>
      </dgm:t>
    </dgm:pt>
    <dgm:pt modelId="{8127F74A-7819-49DC-906C-0D4537206E44}">
      <dgm:prSet custT="1"/>
      <dgm:spPr/>
      <dgm:t>
        <a:bodyPr/>
        <a:lstStyle/>
        <a:p>
          <a:pPr algn="l"/>
          <a:r>
            <a:rPr lang="en-US" sz="1800" dirty="0" smtClean="0"/>
            <a:t>Methods for improving fracture risk assessment in diabetes </a:t>
          </a:r>
          <a:endParaRPr lang="en-US" sz="1800" dirty="0">
            <a:solidFill>
              <a:schemeClr val="bg1"/>
            </a:solidFill>
          </a:endParaRPr>
        </a:p>
      </dgm:t>
    </dgm:pt>
    <dgm:pt modelId="{E2848B38-CCC4-49A4-9B70-5A589B38092D}" type="parTrans" cxnId="{37837F0F-BBE3-4D2A-BBA0-ABC0CDD42416}">
      <dgm:prSet/>
      <dgm:spPr/>
      <dgm:t>
        <a:bodyPr/>
        <a:lstStyle/>
        <a:p>
          <a:endParaRPr lang="en-US"/>
        </a:p>
      </dgm:t>
    </dgm:pt>
    <dgm:pt modelId="{092C11C7-7E12-40E6-8CA0-E17B51714396}" type="sibTrans" cxnId="{37837F0F-BBE3-4D2A-BBA0-ABC0CDD42416}">
      <dgm:prSet/>
      <dgm:spPr/>
      <dgm:t>
        <a:bodyPr/>
        <a:lstStyle/>
        <a:p>
          <a:endParaRPr lang="en-US"/>
        </a:p>
      </dgm:t>
    </dgm:pt>
    <dgm:pt modelId="{0548EEB0-B209-4C06-80F6-647DEE65817A}" type="pres">
      <dgm:prSet presAssocID="{83D401A0-3BB9-4FE8-A927-22DC09A9B22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19227-5D07-4890-8CDD-6838BD191868}" type="pres">
      <dgm:prSet presAssocID="{7F5C89E4-4A63-4D5C-AC08-97CFE341C986}" presName="composite" presStyleCnt="0"/>
      <dgm:spPr/>
    </dgm:pt>
    <dgm:pt modelId="{E402D7B8-0F5F-4276-BCDC-8CF9105E48CA}" type="pres">
      <dgm:prSet presAssocID="{7F5C89E4-4A63-4D5C-AC08-97CFE341C98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65F4C576-D772-482F-9D99-536F0224397C}" type="pres">
      <dgm:prSet presAssocID="{7F5C89E4-4A63-4D5C-AC08-97CFE341C986}" presName="Parent" presStyleLbl="alignNode1" presStyleIdx="0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F4734-33F1-4628-9028-380B10C76F5D}" type="pres">
      <dgm:prSet presAssocID="{7F5C89E4-4A63-4D5C-AC08-97CFE341C986}" presName="Accent" presStyleLbl="parChTrans1D1" presStyleIdx="0" presStyleCnt="6"/>
      <dgm:spPr/>
    </dgm:pt>
    <dgm:pt modelId="{C8C99C7D-5880-4696-B25F-C67BDC66C0DF}" type="pres">
      <dgm:prSet presAssocID="{415C4B3F-FB64-40E9-B8AC-BA253E346D12}" presName="sibTrans" presStyleCnt="0"/>
      <dgm:spPr/>
    </dgm:pt>
    <dgm:pt modelId="{3A5EA5F8-FF0F-4050-9BF9-03CB0EBF894F}" type="pres">
      <dgm:prSet presAssocID="{D9C62688-6DE9-4255-A773-BAB271521CE1}" presName="composite" presStyleCnt="0"/>
      <dgm:spPr/>
    </dgm:pt>
    <dgm:pt modelId="{1904F637-88D4-4420-B0C6-6BE1643C1871}" type="pres">
      <dgm:prSet presAssocID="{D9C62688-6DE9-4255-A773-BAB271521CE1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92C68481-EB32-4D3A-A0B8-6F44D57AFCE3}" type="pres">
      <dgm:prSet presAssocID="{D9C62688-6DE9-4255-A773-BAB271521CE1}" presName="Parent" presStyleLbl="alignNode1" presStyleIdx="1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FA73-BFF6-4B20-AC87-B0FD056340F3}" type="pres">
      <dgm:prSet presAssocID="{D9C62688-6DE9-4255-A773-BAB271521CE1}" presName="Accent" presStyleLbl="parChTrans1D1" presStyleIdx="1" presStyleCnt="6"/>
      <dgm:spPr/>
    </dgm:pt>
    <dgm:pt modelId="{90AA4855-F911-46C0-8DB7-795ED2BF0588}" type="pres">
      <dgm:prSet presAssocID="{501BD6B7-0E03-45B8-BF4C-77EADE1A9205}" presName="sibTrans" presStyleCnt="0"/>
      <dgm:spPr/>
    </dgm:pt>
    <dgm:pt modelId="{33F5421B-EDDF-416E-8AE4-1981EA1C0EC9}" type="pres">
      <dgm:prSet presAssocID="{AAF2752C-B4AB-462E-B9BB-CFFDE15346A7}" presName="composite" presStyleCnt="0"/>
      <dgm:spPr/>
    </dgm:pt>
    <dgm:pt modelId="{84AF7978-00C6-4776-A393-2B6A2EAE05A3}" type="pres">
      <dgm:prSet presAssocID="{AAF2752C-B4AB-462E-B9BB-CFFDE15346A7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34424D03-6511-4526-B805-E85A9693FE51}" type="pres">
      <dgm:prSet presAssocID="{AAF2752C-B4AB-462E-B9BB-CFFDE15346A7}" presName="Parent" presStyleLbl="alignNode1" presStyleIdx="2" presStyleCnt="6" custScaleX="384615" custLinFactNeighborX="-17746" custLinFactNeighborY="-44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FC42A-9FA3-435D-9E7B-4628D9C624AB}" type="pres">
      <dgm:prSet presAssocID="{AAF2752C-B4AB-462E-B9BB-CFFDE15346A7}" presName="Accent" presStyleLbl="parChTrans1D1" presStyleIdx="2" presStyleCnt="6"/>
      <dgm:spPr/>
    </dgm:pt>
    <dgm:pt modelId="{DBB567AA-3BC7-49F8-8F88-35402A1E55BC}" type="pres">
      <dgm:prSet presAssocID="{B6010A4F-2294-467E-8B5A-5C087EB129F9}" presName="sibTrans" presStyleCnt="0"/>
      <dgm:spPr/>
    </dgm:pt>
    <dgm:pt modelId="{AC16392D-F849-4A1C-BE24-BCEEC51ED16C}" type="pres">
      <dgm:prSet presAssocID="{53A56722-4A8C-4EFC-B418-1F39B47B2296}" presName="composite" presStyleCnt="0"/>
      <dgm:spPr/>
    </dgm:pt>
    <dgm:pt modelId="{E89D31A7-AFB1-44D0-9EAF-441802562BEC}" type="pres">
      <dgm:prSet presAssocID="{53A56722-4A8C-4EFC-B418-1F39B47B229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2903-4B44-4BFF-95E7-E351C734CE90}" type="pres">
      <dgm:prSet presAssocID="{53A56722-4A8C-4EFC-B418-1F39B47B2296}" presName="Parent" presStyleLbl="alignNode1" presStyleIdx="3" presStyleCnt="6" custScaleX="38461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4666-3156-49B7-B08F-3A1FFEB13BA3}" type="pres">
      <dgm:prSet presAssocID="{53A56722-4A8C-4EFC-B418-1F39B47B2296}" presName="Accent" presStyleLbl="parChTrans1D1" presStyleIdx="3" presStyleCnt="6"/>
      <dgm:spPr/>
    </dgm:pt>
    <dgm:pt modelId="{BC1BA393-E1ED-4C27-9699-66B968AC0A0F}" type="pres">
      <dgm:prSet presAssocID="{53A56722-4A8C-4EFC-B418-1F39B47B2296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096CF-4059-4757-B9F0-52A304041190}" type="pres">
      <dgm:prSet presAssocID="{0D560868-A621-479F-A8EE-1E92FC24AAD3}" presName="sibTrans" presStyleCnt="0"/>
      <dgm:spPr/>
    </dgm:pt>
    <dgm:pt modelId="{1B9C1DCD-54D5-4076-BFEE-417A057BE23B}" type="pres">
      <dgm:prSet presAssocID="{254B64AA-E242-4B1E-8888-ABBD2117A06E}" presName="composite" presStyleCnt="0"/>
      <dgm:spPr/>
    </dgm:pt>
    <dgm:pt modelId="{95DBEA84-6A02-4AAB-BE1D-713E21052745}" type="pres">
      <dgm:prSet presAssocID="{254B64AA-E242-4B1E-8888-ABBD2117A06E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D44D7EEE-6544-4AC3-8592-35FFA776B5D9}" type="pres">
      <dgm:prSet presAssocID="{254B64AA-E242-4B1E-8888-ABBD2117A06E}" presName="Parent" presStyleLbl="alignNode1" presStyleIdx="4" presStyleCnt="6" custScaleX="384615" custLinFactY="-89513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7D4B4-BFB0-4DEA-B6D3-987F7BB0281D}" type="pres">
      <dgm:prSet presAssocID="{254B64AA-E242-4B1E-8888-ABBD2117A06E}" presName="Accent" presStyleLbl="parChTrans1D1" presStyleIdx="4" presStyleCnt="6" custLinFactY="-1089656" custLinFactNeighborX="-2151" custLinFactNeighborY="-1100000"/>
      <dgm:spPr/>
    </dgm:pt>
    <dgm:pt modelId="{A8722E61-62D9-484F-BF74-7A01C8C22A57}" type="pres">
      <dgm:prSet presAssocID="{DD446EC6-2C40-4ADE-80D2-0D08D8EB899F}" presName="sibTrans" presStyleCnt="0"/>
      <dgm:spPr/>
    </dgm:pt>
    <dgm:pt modelId="{EC2C8689-9361-45D3-82DC-6CBF883AAB26}" type="pres">
      <dgm:prSet presAssocID="{8127F74A-7819-49DC-906C-0D4537206E44}" presName="composite" presStyleCnt="0"/>
      <dgm:spPr/>
    </dgm:pt>
    <dgm:pt modelId="{C0762442-9DD6-466B-8E3E-4C369DC2CA1A}" type="pres">
      <dgm:prSet presAssocID="{8127F74A-7819-49DC-906C-0D4537206E44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2614A84C-BAB4-41E6-8743-7FB98F06B76C}" type="pres">
      <dgm:prSet presAssocID="{8127F74A-7819-49DC-906C-0D4537206E44}" presName="Parent" presStyleLbl="alignNode1" presStyleIdx="5" presStyleCnt="6" custScaleX="384615" custLinFactY="-84381" custLinFactNeighborX="46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75E-F42E-488A-8C63-CF5709D06A8A}" type="pres">
      <dgm:prSet presAssocID="{8127F74A-7819-49DC-906C-0D4537206E44}" presName="Accent" presStyleLbl="parChTrans1D1" presStyleIdx="5" presStyleCnt="6" custLinFactY="-1100000" custLinFactNeighborX="-1434" custLinFactNeighborY="-1118842"/>
      <dgm:spPr/>
    </dgm:pt>
  </dgm:ptLst>
  <dgm:cxnLst>
    <dgm:cxn modelId="{BD5864EE-48B2-4B76-8F8A-F855A0D5A907}" srcId="{83D401A0-3BB9-4FE8-A927-22DC09A9B22A}" destId="{53A56722-4A8C-4EFC-B418-1F39B47B2296}" srcOrd="3" destOrd="0" parTransId="{60994645-B652-4CA4-996F-F0F7DDBA7F53}" sibTransId="{0D560868-A621-479F-A8EE-1E92FC24AAD3}"/>
    <dgm:cxn modelId="{EEAB8BE6-DA17-44D6-A00E-34EE57C13FD6}" srcId="{83D401A0-3BB9-4FE8-A927-22DC09A9B22A}" destId="{254B64AA-E242-4B1E-8888-ABBD2117A06E}" srcOrd="4" destOrd="0" parTransId="{EF639BA9-3BF4-4AF6-A687-0C0C54A6622E}" sibTransId="{DD446EC6-2C40-4ADE-80D2-0D08D8EB899F}"/>
    <dgm:cxn modelId="{7FE1792B-F726-4888-87C1-BFCA1C7CA6EF}" type="presOf" srcId="{7F5C89E4-4A63-4D5C-AC08-97CFE341C986}" destId="{65F4C576-D772-482F-9D99-536F0224397C}" srcOrd="0" destOrd="0" presId="urn:microsoft.com/office/officeart/2011/layout/TabList"/>
    <dgm:cxn modelId="{21CE60F2-4FFC-4998-ADE5-82C3C5940571}" srcId="{53A56722-4A8C-4EFC-B418-1F39B47B2296}" destId="{799253C2-3417-4266-8797-964F96403A12}" srcOrd="0" destOrd="0" parTransId="{FA4834AE-57F4-4321-8584-E75CF6D6430E}" sibTransId="{14EC07AC-4BEC-4501-B90A-5445A22C8889}"/>
    <dgm:cxn modelId="{00FE4532-9AAA-4A1C-A196-BFD3FB7C58DC}" type="presOf" srcId="{AAF2752C-B4AB-462E-B9BB-CFFDE15346A7}" destId="{34424D03-6511-4526-B805-E85A9693FE51}" srcOrd="0" destOrd="0" presId="urn:microsoft.com/office/officeart/2011/layout/TabList"/>
    <dgm:cxn modelId="{9CB8797C-91BA-4537-A3A1-B242C93BEFE1}" srcId="{53A56722-4A8C-4EFC-B418-1F39B47B2296}" destId="{D3C4BC0E-8CE7-4250-BAF1-3B67D162D3C7}" srcOrd="1" destOrd="0" parTransId="{5EB3EF6F-3D0C-4E4B-9E65-81B8FEB68B4C}" sibTransId="{B18219FB-702F-4A4E-B9F9-3C46C4321286}"/>
    <dgm:cxn modelId="{128D4F7D-F40E-477B-A9AD-771E1EEB9E5C}" type="presOf" srcId="{8127F74A-7819-49DC-906C-0D4537206E44}" destId="{2614A84C-BAB4-41E6-8743-7FB98F06B76C}" srcOrd="0" destOrd="0" presId="urn:microsoft.com/office/officeart/2011/layout/TabList"/>
    <dgm:cxn modelId="{BBC92267-8059-4932-B0C9-6EC63E72A5DD}" type="presOf" srcId="{799253C2-3417-4266-8797-964F96403A12}" destId="{E89D31A7-AFB1-44D0-9EAF-441802562BEC}" srcOrd="0" destOrd="0" presId="urn:microsoft.com/office/officeart/2011/layout/TabList"/>
    <dgm:cxn modelId="{DAF888AB-7D50-4867-96E6-BD17A7D28158}" type="presOf" srcId="{D3C4BC0E-8CE7-4250-BAF1-3B67D162D3C7}" destId="{BC1BA393-E1ED-4C27-9699-66B968AC0A0F}" srcOrd="0" destOrd="0" presId="urn:microsoft.com/office/officeart/2011/layout/TabList"/>
    <dgm:cxn modelId="{7DE495A7-56BC-49CF-9705-54E0AE77F109}" srcId="{83D401A0-3BB9-4FE8-A927-22DC09A9B22A}" destId="{D9C62688-6DE9-4255-A773-BAB271521CE1}" srcOrd="1" destOrd="0" parTransId="{FA4D97FA-584F-4DD7-ACAC-D27062CA31C1}" sibTransId="{501BD6B7-0E03-45B8-BF4C-77EADE1A9205}"/>
    <dgm:cxn modelId="{AE73F313-6F18-4121-B32E-150B35B67FC1}" type="presOf" srcId="{254B64AA-E242-4B1E-8888-ABBD2117A06E}" destId="{D44D7EEE-6544-4AC3-8592-35FFA776B5D9}" srcOrd="0" destOrd="0" presId="urn:microsoft.com/office/officeart/2011/layout/TabList"/>
    <dgm:cxn modelId="{DD659211-5BC5-4DAC-A466-CD324C0E9A96}" srcId="{83D401A0-3BB9-4FE8-A927-22DC09A9B22A}" destId="{7F5C89E4-4A63-4D5C-AC08-97CFE341C986}" srcOrd="0" destOrd="0" parTransId="{D5462B24-D639-452B-BE74-983EEAD51E17}" sibTransId="{415C4B3F-FB64-40E9-B8AC-BA253E346D12}"/>
    <dgm:cxn modelId="{C137CF56-CD69-4765-88B1-56882BBED489}" type="presOf" srcId="{83D401A0-3BB9-4FE8-A927-22DC09A9B22A}" destId="{0548EEB0-B209-4C06-80F6-647DEE65817A}" srcOrd="0" destOrd="0" presId="urn:microsoft.com/office/officeart/2011/layout/TabList"/>
    <dgm:cxn modelId="{37837F0F-BBE3-4D2A-BBA0-ABC0CDD42416}" srcId="{83D401A0-3BB9-4FE8-A927-22DC09A9B22A}" destId="{8127F74A-7819-49DC-906C-0D4537206E44}" srcOrd="5" destOrd="0" parTransId="{E2848B38-CCC4-49A4-9B70-5A589B38092D}" sibTransId="{092C11C7-7E12-40E6-8CA0-E17B51714396}"/>
    <dgm:cxn modelId="{7524979A-E5AF-48C5-8190-23C3E765F3A8}" type="presOf" srcId="{53A56722-4A8C-4EFC-B418-1F39B47B2296}" destId="{044A2903-4B44-4BFF-95E7-E351C734CE90}" srcOrd="0" destOrd="0" presId="urn:microsoft.com/office/officeart/2011/layout/TabList"/>
    <dgm:cxn modelId="{F6151A52-2282-4B67-BFE0-119602B60737}" type="presOf" srcId="{D9C62688-6DE9-4255-A773-BAB271521CE1}" destId="{92C68481-EB32-4D3A-A0B8-6F44D57AFCE3}" srcOrd="0" destOrd="0" presId="urn:microsoft.com/office/officeart/2011/layout/TabList"/>
    <dgm:cxn modelId="{9ED52182-C1F4-4AF5-A49F-5599D4F3E6D8}" srcId="{83D401A0-3BB9-4FE8-A927-22DC09A9B22A}" destId="{AAF2752C-B4AB-462E-B9BB-CFFDE15346A7}" srcOrd="2" destOrd="0" parTransId="{0AB18284-BFB5-4B5B-8EC2-AFC0879B6292}" sibTransId="{B6010A4F-2294-467E-8B5A-5C087EB129F9}"/>
    <dgm:cxn modelId="{7960E747-D49A-4F2B-8364-A392E80F6D72}" type="presParOf" srcId="{0548EEB0-B209-4C06-80F6-647DEE65817A}" destId="{D5A19227-5D07-4890-8CDD-6838BD191868}" srcOrd="0" destOrd="0" presId="urn:microsoft.com/office/officeart/2011/layout/TabList"/>
    <dgm:cxn modelId="{D927F127-94B9-45C3-BB11-059A3CED1CBE}" type="presParOf" srcId="{D5A19227-5D07-4890-8CDD-6838BD191868}" destId="{E402D7B8-0F5F-4276-BCDC-8CF9105E48CA}" srcOrd="0" destOrd="0" presId="urn:microsoft.com/office/officeart/2011/layout/TabList"/>
    <dgm:cxn modelId="{4185EC3A-6B13-4A7F-A97B-047A335D068B}" type="presParOf" srcId="{D5A19227-5D07-4890-8CDD-6838BD191868}" destId="{65F4C576-D772-482F-9D99-536F0224397C}" srcOrd="1" destOrd="0" presId="urn:microsoft.com/office/officeart/2011/layout/TabList"/>
    <dgm:cxn modelId="{8970422E-8815-4425-ADB3-360E8EEBA7BF}" type="presParOf" srcId="{D5A19227-5D07-4890-8CDD-6838BD191868}" destId="{C77F4734-33F1-4628-9028-380B10C76F5D}" srcOrd="2" destOrd="0" presId="urn:microsoft.com/office/officeart/2011/layout/TabList"/>
    <dgm:cxn modelId="{C2332F07-3BE7-4591-B88D-14D88C8B9CAB}" type="presParOf" srcId="{0548EEB0-B209-4C06-80F6-647DEE65817A}" destId="{C8C99C7D-5880-4696-B25F-C67BDC66C0DF}" srcOrd="1" destOrd="0" presId="urn:microsoft.com/office/officeart/2011/layout/TabList"/>
    <dgm:cxn modelId="{82C2FE4B-64A8-44F7-BCEF-44B0F269C5B1}" type="presParOf" srcId="{0548EEB0-B209-4C06-80F6-647DEE65817A}" destId="{3A5EA5F8-FF0F-4050-9BF9-03CB0EBF894F}" srcOrd="2" destOrd="0" presId="urn:microsoft.com/office/officeart/2011/layout/TabList"/>
    <dgm:cxn modelId="{5CBB5923-6634-4425-B82B-6F2F95A3DC28}" type="presParOf" srcId="{3A5EA5F8-FF0F-4050-9BF9-03CB0EBF894F}" destId="{1904F637-88D4-4420-B0C6-6BE1643C1871}" srcOrd="0" destOrd="0" presId="urn:microsoft.com/office/officeart/2011/layout/TabList"/>
    <dgm:cxn modelId="{99C12BD6-43D6-4FF5-BABF-DDDAA514BE22}" type="presParOf" srcId="{3A5EA5F8-FF0F-4050-9BF9-03CB0EBF894F}" destId="{92C68481-EB32-4D3A-A0B8-6F44D57AFCE3}" srcOrd="1" destOrd="0" presId="urn:microsoft.com/office/officeart/2011/layout/TabList"/>
    <dgm:cxn modelId="{231F4702-E282-491C-B3CD-22A607377471}" type="presParOf" srcId="{3A5EA5F8-FF0F-4050-9BF9-03CB0EBF894F}" destId="{58DAFA73-BFF6-4B20-AC87-B0FD056340F3}" srcOrd="2" destOrd="0" presId="urn:microsoft.com/office/officeart/2011/layout/TabList"/>
    <dgm:cxn modelId="{704E08EB-F679-4214-8A54-72FFD4745D2E}" type="presParOf" srcId="{0548EEB0-B209-4C06-80F6-647DEE65817A}" destId="{90AA4855-F911-46C0-8DB7-795ED2BF0588}" srcOrd="3" destOrd="0" presId="urn:microsoft.com/office/officeart/2011/layout/TabList"/>
    <dgm:cxn modelId="{E1A78C0B-9E5D-44F1-8892-B3E38BDC8E5E}" type="presParOf" srcId="{0548EEB0-B209-4C06-80F6-647DEE65817A}" destId="{33F5421B-EDDF-416E-8AE4-1981EA1C0EC9}" srcOrd="4" destOrd="0" presId="urn:microsoft.com/office/officeart/2011/layout/TabList"/>
    <dgm:cxn modelId="{1F4F4862-EFF7-49CC-A78F-5715D7E136C5}" type="presParOf" srcId="{33F5421B-EDDF-416E-8AE4-1981EA1C0EC9}" destId="{84AF7978-00C6-4776-A393-2B6A2EAE05A3}" srcOrd="0" destOrd="0" presId="urn:microsoft.com/office/officeart/2011/layout/TabList"/>
    <dgm:cxn modelId="{D824395C-8008-450D-BC05-F4ABD07FDFE7}" type="presParOf" srcId="{33F5421B-EDDF-416E-8AE4-1981EA1C0EC9}" destId="{34424D03-6511-4526-B805-E85A9693FE51}" srcOrd="1" destOrd="0" presId="urn:microsoft.com/office/officeart/2011/layout/TabList"/>
    <dgm:cxn modelId="{F3A99CDB-CDB9-4DE4-9892-2B85016ADFD0}" type="presParOf" srcId="{33F5421B-EDDF-416E-8AE4-1981EA1C0EC9}" destId="{99FFC42A-9FA3-435D-9E7B-4628D9C624AB}" srcOrd="2" destOrd="0" presId="urn:microsoft.com/office/officeart/2011/layout/TabList"/>
    <dgm:cxn modelId="{055F8459-80F4-40D4-BB90-31387A4D0DC1}" type="presParOf" srcId="{0548EEB0-B209-4C06-80F6-647DEE65817A}" destId="{DBB567AA-3BC7-49F8-8F88-35402A1E55BC}" srcOrd="5" destOrd="0" presId="urn:microsoft.com/office/officeart/2011/layout/TabList"/>
    <dgm:cxn modelId="{95FBC8AB-044A-4A9B-9D41-1AE2A8488EE2}" type="presParOf" srcId="{0548EEB0-B209-4C06-80F6-647DEE65817A}" destId="{AC16392D-F849-4A1C-BE24-BCEEC51ED16C}" srcOrd="6" destOrd="0" presId="urn:microsoft.com/office/officeart/2011/layout/TabList"/>
    <dgm:cxn modelId="{D6C4831F-0757-48EA-AB13-FB963D694EDC}" type="presParOf" srcId="{AC16392D-F849-4A1C-BE24-BCEEC51ED16C}" destId="{E89D31A7-AFB1-44D0-9EAF-441802562BEC}" srcOrd="0" destOrd="0" presId="urn:microsoft.com/office/officeart/2011/layout/TabList"/>
    <dgm:cxn modelId="{C474612F-FCAA-4EC1-9FC1-B6D74832F9E4}" type="presParOf" srcId="{AC16392D-F849-4A1C-BE24-BCEEC51ED16C}" destId="{044A2903-4B44-4BFF-95E7-E351C734CE90}" srcOrd="1" destOrd="0" presId="urn:microsoft.com/office/officeart/2011/layout/TabList"/>
    <dgm:cxn modelId="{E027AF40-2E15-4309-A4D9-3C122CE6B6BE}" type="presParOf" srcId="{AC16392D-F849-4A1C-BE24-BCEEC51ED16C}" destId="{8ADC4666-3156-49B7-B08F-3A1FFEB13BA3}" srcOrd="2" destOrd="0" presId="urn:microsoft.com/office/officeart/2011/layout/TabList"/>
    <dgm:cxn modelId="{CCC75AEB-F0D5-4BB4-A636-455BA6612CCB}" type="presParOf" srcId="{0548EEB0-B209-4C06-80F6-647DEE65817A}" destId="{BC1BA393-E1ED-4C27-9699-66B968AC0A0F}" srcOrd="7" destOrd="0" presId="urn:microsoft.com/office/officeart/2011/layout/TabList"/>
    <dgm:cxn modelId="{AAF78F91-1F59-4F9A-93D8-5397E001D445}" type="presParOf" srcId="{0548EEB0-B209-4C06-80F6-647DEE65817A}" destId="{2F7096CF-4059-4757-B9F0-52A304041190}" srcOrd="8" destOrd="0" presId="urn:microsoft.com/office/officeart/2011/layout/TabList"/>
    <dgm:cxn modelId="{0DE05442-81FD-4166-9A8E-B82947B3A37E}" type="presParOf" srcId="{0548EEB0-B209-4C06-80F6-647DEE65817A}" destId="{1B9C1DCD-54D5-4076-BFEE-417A057BE23B}" srcOrd="9" destOrd="0" presId="urn:microsoft.com/office/officeart/2011/layout/TabList"/>
    <dgm:cxn modelId="{24C4F373-D3CD-4DA7-87AC-5A96850BB2D0}" type="presParOf" srcId="{1B9C1DCD-54D5-4076-BFEE-417A057BE23B}" destId="{95DBEA84-6A02-4AAB-BE1D-713E21052745}" srcOrd="0" destOrd="0" presId="urn:microsoft.com/office/officeart/2011/layout/TabList"/>
    <dgm:cxn modelId="{E790259E-8B1C-4DE8-A6AB-E8487C27012D}" type="presParOf" srcId="{1B9C1DCD-54D5-4076-BFEE-417A057BE23B}" destId="{D44D7EEE-6544-4AC3-8592-35FFA776B5D9}" srcOrd="1" destOrd="0" presId="urn:microsoft.com/office/officeart/2011/layout/TabList"/>
    <dgm:cxn modelId="{C0792F91-B19C-4577-A6A2-5E9EF10245FD}" type="presParOf" srcId="{1B9C1DCD-54D5-4076-BFEE-417A057BE23B}" destId="{1717D4B4-BFB0-4DEA-B6D3-987F7BB0281D}" srcOrd="2" destOrd="0" presId="urn:microsoft.com/office/officeart/2011/layout/TabList"/>
    <dgm:cxn modelId="{302A53F9-83CF-4263-9F82-ED699D8C3BBA}" type="presParOf" srcId="{0548EEB0-B209-4C06-80F6-647DEE65817A}" destId="{A8722E61-62D9-484F-BF74-7A01C8C22A57}" srcOrd="10" destOrd="0" presId="urn:microsoft.com/office/officeart/2011/layout/TabList"/>
    <dgm:cxn modelId="{8834F491-C684-4673-9FCF-DC1BEB9B4215}" type="presParOf" srcId="{0548EEB0-B209-4C06-80F6-647DEE65817A}" destId="{EC2C8689-9361-45D3-82DC-6CBF883AAB26}" srcOrd="11" destOrd="0" presId="urn:microsoft.com/office/officeart/2011/layout/TabList"/>
    <dgm:cxn modelId="{0B404FC9-59D4-4C8B-A2D8-8B98D6F8D097}" type="presParOf" srcId="{EC2C8689-9361-45D3-82DC-6CBF883AAB26}" destId="{C0762442-9DD6-466B-8E3E-4C369DC2CA1A}" srcOrd="0" destOrd="0" presId="urn:microsoft.com/office/officeart/2011/layout/TabList"/>
    <dgm:cxn modelId="{A58BE518-A0B9-4DAE-ADA3-06744FBA5EF3}" type="presParOf" srcId="{EC2C8689-9361-45D3-82DC-6CBF883AAB26}" destId="{2614A84C-BAB4-41E6-8743-7FB98F06B76C}" srcOrd="1" destOrd="0" presId="urn:microsoft.com/office/officeart/2011/layout/TabList"/>
    <dgm:cxn modelId="{26EBF1CE-3F2A-4234-AF4E-C4A812F6F9D4}" type="presParOf" srcId="{EC2C8689-9361-45D3-82DC-6CBF883AAB26}" destId="{A0D1D75E-F42E-488A-8C63-CF5709D06A8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risk of hip and non vertebral </a:t>
          </a:r>
          <a:r>
            <a:rPr lang="en-US" sz="2000" kern="1200" dirty="0" err="1" smtClean="0"/>
            <a:t>Fx</a:t>
          </a:r>
          <a:r>
            <a:rPr lang="en-US" sz="2000" kern="1200" dirty="0" smtClean="0"/>
            <a:t>. In diabetes</a:t>
          </a:r>
          <a:endParaRPr lang="en-US" sz="2000" kern="1200" dirty="0"/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Bone mineral density in general and diabetic population</a:t>
          </a:r>
          <a:endParaRPr lang="en-US" sz="2000" kern="1200" dirty="0"/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FRAX assessment in general and diabetic population</a:t>
          </a:r>
          <a:endParaRPr lang="en-US" sz="2000" kern="1200" dirty="0"/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Trabecular bone score</a:t>
          </a:r>
          <a:endParaRPr lang="en-US" sz="1800" kern="1200" dirty="0"/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TBS and diabetes-related fracture risk</a:t>
          </a:r>
          <a:endParaRPr lang="en-US" sz="1800" kern="1200" dirty="0"/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Methods for improving fracture risk assessment in diabetes </a:t>
          </a:r>
          <a:endParaRPr lang="en-US" sz="1800" kern="1200" dirty="0"/>
        </a:p>
      </dsp:txBody>
      <dsp:txXfrm>
        <a:off x="-1592630" y="2666284"/>
        <a:ext cx="8746868" cy="46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bg1"/>
              </a:solidFill>
            </a:rPr>
            <a:t>Fx</a:t>
          </a:r>
          <a:r>
            <a:rPr lang="en-US" sz="2000" kern="1200" dirty="0" smtClean="0">
              <a:solidFill>
                <a:schemeClr val="bg1"/>
              </a:solidFill>
            </a:rPr>
            <a:t>. In diabetes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Bone mineral density if diabetes 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Bone mineral density in general and diabetic population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38576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562420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FRAX assessment in general and diabetic population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Trabecular bone score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Fx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. In diabetes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TBS and diabetes-related fracture risk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Methods for improving fracture risk assessment 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1D75E-F42E-488A-8C63-CF5709D06A8A}">
      <dsp:nvSpPr>
        <dsp:cNvPr id="0" name=""/>
        <dsp:cNvSpPr/>
      </dsp:nvSpPr>
      <dsp:spPr>
        <a:xfrm>
          <a:off x="1500878" y="3232475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D4B4-BFB0-4DEA-B6D3-987F7BB0281D}">
      <dsp:nvSpPr>
        <dsp:cNvPr id="0" name=""/>
        <dsp:cNvSpPr/>
      </dsp:nvSpPr>
      <dsp:spPr>
        <a:xfrm>
          <a:off x="1437821" y="2730198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C4666-3156-49B7-B08F-3A1FFEB13BA3}">
      <dsp:nvSpPr>
        <dsp:cNvPr id="0" name=""/>
        <dsp:cNvSpPr/>
      </dsp:nvSpPr>
      <dsp:spPr>
        <a:xfrm>
          <a:off x="1626992" y="2028813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FC42A-9FA3-435D-9E7B-4628D9C624AB}">
      <dsp:nvSpPr>
        <dsp:cNvPr id="0" name=""/>
        <dsp:cNvSpPr/>
      </dsp:nvSpPr>
      <dsp:spPr>
        <a:xfrm>
          <a:off x="1626992" y="1516030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AFA73-BFF6-4B20-AC87-B0FD056340F3}">
      <dsp:nvSpPr>
        <dsp:cNvPr id="0" name=""/>
        <dsp:cNvSpPr/>
      </dsp:nvSpPr>
      <dsp:spPr>
        <a:xfrm>
          <a:off x="1626992" y="1003246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4734-33F1-4628-9028-380B10C76F5D}">
      <dsp:nvSpPr>
        <dsp:cNvPr id="0" name=""/>
        <dsp:cNvSpPr/>
      </dsp:nvSpPr>
      <dsp:spPr>
        <a:xfrm>
          <a:off x="1626992" y="490462"/>
          <a:ext cx="8794565" cy="0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2D7B8-0F5F-4276-BCDC-8CF9105E48CA}">
      <dsp:nvSpPr>
        <dsp:cNvPr id="0" name=""/>
        <dsp:cNvSpPr/>
      </dsp:nvSpPr>
      <dsp:spPr>
        <a:xfrm>
          <a:off x="3913579" y="2097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4C576-D772-482F-9D99-536F0224397C}">
      <dsp:nvSpPr>
        <dsp:cNvPr id="0" name=""/>
        <dsp:cNvSpPr/>
      </dsp:nvSpPr>
      <dsp:spPr>
        <a:xfrm>
          <a:off x="-1626992" y="2097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The risk of hip and non vertebral </a:t>
          </a:r>
          <a:r>
            <a:rPr lang="en-US" sz="2000" kern="1200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Fx</a:t>
          </a:r>
          <a:r>
            <a:rPr lang="en-US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. In diabetes</a:t>
          </a:r>
          <a:endParaRPr lang="en-US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-1603148" y="25941"/>
        <a:ext cx="8746868" cy="464521"/>
      </dsp:txXfrm>
    </dsp:sp>
    <dsp:sp modelId="{1904F637-88D4-4420-B0C6-6BE1643C1871}">
      <dsp:nvSpPr>
        <dsp:cNvPr id="0" name=""/>
        <dsp:cNvSpPr/>
      </dsp:nvSpPr>
      <dsp:spPr>
        <a:xfrm>
          <a:off x="3913579" y="514881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8481-EB32-4D3A-A0B8-6F44D57AFCE3}">
      <dsp:nvSpPr>
        <dsp:cNvPr id="0" name=""/>
        <dsp:cNvSpPr/>
      </dsp:nvSpPr>
      <dsp:spPr>
        <a:xfrm>
          <a:off x="-1626992" y="514881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103918"/>
                <a:satOff val="-4451"/>
                <a:lumOff val="61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03918"/>
                <a:satOff val="-4451"/>
                <a:lumOff val="61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03918"/>
                <a:satOff val="-4451"/>
                <a:lumOff val="61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103918"/>
              <a:satOff val="-4451"/>
              <a:lumOff val="614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Bone mineral density if </a:t>
          </a:r>
          <a:r>
            <a:rPr lang="en-US" sz="2000" kern="1200" dirty="0" err="1" smtClean="0">
              <a:solidFill>
                <a:schemeClr val="accent1">
                  <a:lumMod val="75000"/>
                </a:schemeClr>
              </a:solidFill>
            </a:rPr>
            <a:t>diabtics</a:t>
          </a: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538725"/>
        <a:ext cx="8746868" cy="464521"/>
      </dsp:txXfrm>
    </dsp:sp>
    <dsp:sp modelId="{84AF7978-00C6-4776-A393-2B6A2EAE05A3}">
      <dsp:nvSpPr>
        <dsp:cNvPr id="0" name=""/>
        <dsp:cNvSpPr/>
      </dsp:nvSpPr>
      <dsp:spPr>
        <a:xfrm>
          <a:off x="3913579" y="1027664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24D03-6511-4526-B805-E85A9693FE51}">
      <dsp:nvSpPr>
        <dsp:cNvPr id="0" name=""/>
        <dsp:cNvSpPr/>
      </dsp:nvSpPr>
      <dsp:spPr>
        <a:xfrm>
          <a:off x="-1626992" y="1005849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207837"/>
                <a:satOff val="-8903"/>
                <a:lumOff val="12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07837"/>
                <a:satOff val="-8903"/>
                <a:lumOff val="12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07837"/>
                <a:satOff val="-8903"/>
                <a:lumOff val="12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207837"/>
              <a:satOff val="-8903"/>
              <a:lumOff val="122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>
                  <a:lumMod val="75000"/>
                </a:schemeClr>
              </a:solidFill>
            </a:rPr>
            <a:t>FRAX assessment in diabetics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029693"/>
        <a:ext cx="8746868" cy="464521"/>
      </dsp:txXfrm>
    </dsp:sp>
    <dsp:sp modelId="{E89D31A7-AFB1-44D0-9EAF-441802562BEC}">
      <dsp:nvSpPr>
        <dsp:cNvPr id="0" name=""/>
        <dsp:cNvSpPr/>
      </dsp:nvSpPr>
      <dsp:spPr>
        <a:xfrm>
          <a:off x="3913579" y="1540448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13579" y="1540448"/>
        <a:ext cx="6507978" cy="488365"/>
      </dsp:txXfrm>
    </dsp:sp>
    <dsp:sp modelId="{044A2903-4B44-4BFF-95E7-E351C734CE90}">
      <dsp:nvSpPr>
        <dsp:cNvPr id="0" name=""/>
        <dsp:cNvSpPr/>
      </dsp:nvSpPr>
      <dsp:spPr>
        <a:xfrm>
          <a:off x="-1626992" y="1540448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311755"/>
                <a:satOff val="-13354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311755"/>
                <a:satOff val="-13354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311755"/>
                <a:satOff val="-13354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311755"/>
              <a:satOff val="-13354"/>
              <a:lumOff val="1841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1">
                  <a:lumMod val="75000"/>
                </a:schemeClr>
              </a:solidFill>
            </a:rPr>
            <a:t>Trabecular bone score</a:t>
          </a:r>
          <a:endParaRPr lang="en-US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603148" y="1564292"/>
        <a:ext cx="8746868" cy="464521"/>
      </dsp:txXfrm>
    </dsp:sp>
    <dsp:sp modelId="{BC1BA393-E1ED-4C27-9699-66B968AC0A0F}">
      <dsp:nvSpPr>
        <dsp:cNvPr id="0" name=""/>
        <dsp:cNvSpPr/>
      </dsp:nvSpPr>
      <dsp:spPr>
        <a:xfrm>
          <a:off x="0" y="2028813"/>
          <a:ext cx="8794565" cy="97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0" y="2028813"/>
        <a:ext cx="8794565" cy="976877"/>
      </dsp:txXfrm>
    </dsp:sp>
    <dsp:sp modelId="{95DBEA84-6A02-4AAB-BE1D-713E21052745}">
      <dsp:nvSpPr>
        <dsp:cNvPr id="0" name=""/>
        <dsp:cNvSpPr/>
      </dsp:nvSpPr>
      <dsp:spPr>
        <a:xfrm>
          <a:off x="3913579" y="3030109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D7EEE-6544-4AC3-8592-35FFA776B5D9}">
      <dsp:nvSpPr>
        <dsp:cNvPr id="0" name=""/>
        <dsp:cNvSpPr/>
      </dsp:nvSpPr>
      <dsp:spPr>
        <a:xfrm>
          <a:off x="-1616474" y="2104593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415674"/>
                <a:satOff val="-17806"/>
                <a:lumOff val="245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15674"/>
                <a:satOff val="-17806"/>
                <a:lumOff val="245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15674"/>
                <a:satOff val="-17806"/>
                <a:lumOff val="245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415674"/>
              <a:satOff val="-17806"/>
              <a:lumOff val="245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TBS and diabetes-related fracture risk</a:t>
          </a:r>
          <a:endParaRPr lang="en-US" sz="1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-1592630" y="2128437"/>
        <a:ext cx="8746868" cy="464521"/>
      </dsp:txXfrm>
    </dsp:sp>
    <dsp:sp modelId="{C0762442-9DD6-466B-8E3E-4C369DC2CA1A}">
      <dsp:nvSpPr>
        <dsp:cNvPr id="0" name=""/>
        <dsp:cNvSpPr/>
      </dsp:nvSpPr>
      <dsp:spPr>
        <a:xfrm>
          <a:off x="3913579" y="3542893"/>
          <a:ext cx="6507978" cy="48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4A84C-BAB4-41E6-8743-7FB98F06B76C}">
      <dsp:nvSpPr>
        <dsp:cNvPr id="0" name=""/>
        <dsp:cNvSpPr/>
      </dsp:nvSpPr>
      <dsp:spPr>
        <a:xfrm>
          <a:off x="-1616474" y="2642440"/>
          <a:ext cx="8794556" cy="48836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519592"/>
              <a:satOff val="-22257"/>
              <a:lumOff val="306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Methods for improving fracture risk assessment in diabetes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-1592630" y="2666284"/>
        <a:ext cx="8746868" cy="46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04DD-CDFF-48E2-954A-DA242403C2C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15BB4-63EA-499A-ABAE-6FEBAE50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multicenter Study of Osteoporotic Fractures (SOF), we studied the relationship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different BMD measures to fracture risk of multiple types in 9704 non-black women aged 65 and older.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previously reported on the relationship of peripheral BMD measures to risk of several types of fracture during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2.2-year follow-up period. In this expanded analysis, we present results of the relationship of both peripheral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central BMD measures and fractures of multiple types during 10.4 and 8.5 years of follow-up, respectively.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report population attributable risk (PAR) estimates for osteoporosis and risk of several types of fracture.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DXA-equivalent femoral neck BMD derived from quantitative computed tomography (QCT) measurements may also be used with FRAX [29]; however, this is not recommended for use in clinical practice unless DXA is not available, due to greater radiation exposure and higher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2331-FBB4-45D6-93C7-950F6B2D24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FRAX algorithm uses femoral neck BMD (g/cm2) for calculation of fracture probability in untreated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patients. BMD input from non-hip sites and other hip regions of interest has not been validated with FRAX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therefore not recommended [24]. For patients who have lumbar spine BMD that is much lower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femoral neck BMD, FRAX is likely to underestimate fracture risk. It is noteworthy that the FRAX estimation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major osteoporotic fracture does not include all osteoporotic fractures, since a substantial portion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fragility fractures are not at the four "major" skeletal sites used in the FRAX algorithm [46]. Additional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limitations, which may result in over- or underestimation of fracture risk in an individual patient, include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dichotomous (yes or no) input for clinical risk factors that are associated with variable risk depending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dose and duration of exposure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glucocorticoids) and lack of consideration of all risk factors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fractures, recent fractures, severity of fractures, falls, bone turnover). While there is evidence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hip, vertebral, and humeral fractures appear to confer greater risk of subsequent fracture than fractures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sites,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􀉹cation of this incremental risk in FRAX is not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2331-FBB4-45D6-93C7-950F6B2D24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EB579-3016-450D-B3BB-CD5048A2F277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058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justified by the similar weights accorded RA and type 2 diabetes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QFracture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algorithm (31, 32).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justified by the observation in several studies that TBS is lower in those with type 2 diabetes than in the general population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follows from the observation that a T-score in a woman with DM is associated with hip fracture risk equivalent to a woman without DM with a T-score of approximately 0.5 units lower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comparable to the femoral neck BMD loss of 0.5 SD expected over 10 years.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controlling for the standard unadjusted FRAX probability, diabetes (all durations combined) was associated with significantly increased risk for incident MOF (HR 1.32, 95% CI 1.19 – 1.46) and incident HF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15BB4-63EA-499A-ABAE-6FEBAE50C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7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0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7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1DA1-C9B8-40BE-9A0B-2E067ED9047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5A30-D874-47EF-93BE-43C264E4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FRAX/tool.aspx?country=6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medimapsgroup.com/tbs-oste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Osteoporosis and Diabetes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43" y="3769989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L. </a:t>
            </a:r>
            <a:r>
              <a:rPr lang="en-US" sz="1600" dirty="0" err="1" smtClean="0">
                <a:solidFill>
                  <a:schemeClr val="bg1"/>
                </a:solidFill>
              </a:rPr>
              <a:t>mahmoudieh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studies reported </a:t>
            </a:r>
            <a:r>
              <a:rPr lang="en-US" dirty="0">
                <a:solidFill>
                  <a:srgbClr val="FFFF00"/>
                </a:solidFill>
              </a:rPr>
              <a:t>relative risk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odds ratio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hazard ratio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incidence rate ratio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simplicity</a:t>
            </a:r>
            <a:r>
              <a:rPr lang="en-US" dirty="0"/>
              <a:t> they will be called </a:t>
            </a:r>
            <a:r>
              <a:rPr lang="en-US" dirty="0">
                <a:solidFill>
                  <a:srgbClr val="FFFF00"/>
                </a:solidFill>
              </a:rPr>
              <a:t>relative risk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19 studies were from </a:t>
            </a:r>
            <a:r>
              <a:rPr lang="en-US" dirty="0">
                <a:solidFill>
                  <a:srgbClr val="FFC000"/>
                </a:solidFill>
              </a:rPr>
              <a:t>North America</a:t>
            </a:r>
            <a:r>
              <a:rPr lang="en-US" dirty="0"/>
              <a:t>; 5 from </a:t>
            </a:r>
            <a:r>
              <a:rPr lang="en-US" dirty="0">
                <a:solidFill>
                  <a:srgbClr val="FFC000"/>
                </a:solidFill>
              </a:rPr>
              <a:t>Canada</a:t>
            </a:r>
            <a:r>
              <a:rPr lang="en-US" dirty="0"/>
              <a:t> and others from the USA.  16 studies were from </a:t>
            </a:r>
            <a:r>
              <a:rPr lang="en-US" dirty="0">
                <a:solidFill>
                  <a:srgbClr val="FFC000"/>
                </a:solidFill>
              </a:rPr>
              <a:t>Europe</a:t>
            </a:r>
            <a:r>
              <a:rPr lang="en-US" dirty="0"/>
              <a:t>; 3 from </a:t>
            </a:r>
            <a:r>
              <a:rPr lang="en-US" dirty="0">
                <a:solidFill>
                  <a:srgbClr val="FFC000"/>
                </a:solidFill>
              </a:rPr>
              <a:t>Norway</a:t>
            </a:r>
            <a:r>
              <a:rPr lang="en-US" dirty="0"/>
              <a:t>, 2 from the </a:t>
            </a:r>
            <a:r>
              <a:rPr lang="en-US" dirty="0">
                <a:solidFill>
                  <a:srgbClr val="FFC000"/>
                </a:solidFill>
              </a:rPr>
              <a:t>Netherlands</a:t>
            </a:r>
            <a:r>
              <a:rPr lang="en-US" dirty="0"/>
              <a:t>, one from </a:t>
            </a:r>
            <a:r>
              <a:rPr lang="en-US" dirty="0">
                <a:solidFill>
                  <a:srgbClr val="FFC000"/>
                </a:solidFill>
              </a:rPr>
              <a:t>Austria</a:t>
            </a:r>
            <a:r>
              <a:rPr lang="en-US" dirty="0"/>
              <a:t>, 3 from the </a:t>
            </a:r>
            <a:r>
              <a:rPr lang="en-US" dirty="0">
                <a:solidFill>
                  <a:srgbClr val="FFC000"/>
                </a:solidFill>
              </a:rPr>
              <a:t>United Kingdom </a:t>
            </a:r>
            <a:r>
              <a:rPr lang="en-US" dirty="0"/>
              <a:t>, 2 from </a:t>
            </a:r>
            <a:r>
              <a:rPr lang="en-US" dirty="0">
                <a:solidFill>
                  <a:srgbClr val="FFC000"/>
                </a:solidFill>
              </a:rPr>
              <a:t>Denmark</a:t>
            </a:r>
            <a:r>
              <a:rPr lang="en-US" dirty="0"/>
              <a:t>, 2 from </a:t>
            </a:r>
            <a:r>
              <a:rPr lang="en-US" dirty="0">
                <a:solidFill>
                  <a:srgbClr val="FFC000"/>
                </a:solidFill>
              </a:rPr>
              <a:t>Sweden</a:t>
            </a:r>
            <a:r>
              <a:rPr lang="en-US" dirty="0"/>
              <a:t> two from Spain, and one from </a:t>
            </a:r>
            <a:r>
              <a:rPr lang="en-US" dirty="0">
                <a:solidFill>
                  <a:srgbClr val="FFC000"/>
                </a:solidFill>
              </a:rPr>
              <a:t>Germany</a:t>
            </a:r>
            <a:r>
              <a:rPr lang="en-US" dirty="0"/>
              <a:t>.  5 studies were from </a:t>
            </a:r>
            <a:r>
              <a:rPr lang="en-US" dirty="0">
                <a:solidFill>
                  <a:srgbClr val="FFC000"/>
                </a:solidFill>
              </a:rPr>
              <a:t>Asia</a:t>
            </a:r>
            <a:r>
              <a:rPr lang="en-US" dirty="0"/>
              <a:t> (Taiwan, Korea, Singapore and Israel and three from </a:t>
            </a:r>
            <a:r>
              <a:rPr lang="en-US" dirty="0">
                <a:solidFill>
                  <a:srgbClr val="FFC000"/>
                </a:solidFill>
              </a:rPr>
              <a:t>Australia</a:t>
            </a:r>
            <a:r>
              <a:rPr lang="en-US" dirty="0"/>
              <a:t> 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02" y="246451"/>
            <a:ext cx="5720636" cy="571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07" y="1123352"/>
            <a:ext cx="95250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471448" y="1515575"/>
            <a:ext cx="399393" cy="17867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10151" y="363460"/>
            <a:ext cx="1797269" cy="33720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49517" y="3188196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78" y="1451030"/>
            <a:ext cx="9497007" cy="355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439917" y="1527439"/>
            <a:ext cx="399393" cy="17867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370537" y="4749526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478" y="1515575"/>
            <a:ext cx="9486497" cy="509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1404346" y="1544010"/>
            <a:ext cx="1202791" cy="210426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99607" y="5921567"/>
            <a:ext cx="997213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99607" y="6267068"/>
            <a:ext cx="997213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457" y="365125"/>
            <a:ext cx="6033343" cy="596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5" y="3200120"/>
            <a:ext cx="5041371" cy="29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648497" y="1496571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648497" y="5066505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648497" y="3281538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48497" y="5363833"/>
            <a:ext cx="994180" cy="217160"/>
          </a:xfrm>
          <a:prstGeom prst="roundRect">
            <a:avLst/>
          </a:prstGeom>
          <a:solidFill>
            <a:srgbClr val="00B0F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8593" y="3188973"/>
            <a:ext cx="2406869" cy="337206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559495" y="3563914"/>
            <a:ext cx="1199133" cy="210426"/>
          </a:xfrm>
          <a:prstGeom prst="round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74937" y="1745538"/>
            <a:ext cx="712481" cy="210426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474937" y="1091379"/>
            <a:ext cx="684125" cy="138331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559495" y="5382290"/>
            <a:ext cx="715182" cy="198703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72" y="365125"/>
            <a:ext cx="9456999" cy="59530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5833" y="1103586"/>
            <a:ext cx="1513491" cy="26152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92013" y="901194"/>
            <a:ext cx="621064" cy="202392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87978" y="895927"/>
            <a:ext cx="439554" cy="207659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11063" y="945931"/>
            <a:ext cx="2175642" cy="187188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2" y="1543362"/>
            <a:ext cx="10845716" cy="28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2" y="1753757"/>
            <a:ext cx="10845716" cy="370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2" y="890942"/>
            <a:ext cx="10845717" cy="6399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3651" y="1497267"/>
            <a:ext cx="2522004" cy="33720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575488" y="1224283"/>
            <a:ext cx="610553" cy="255978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58867" y="1210936"/>
            <a:ext cx="626319" cy="269325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06415" y="1219718"/>
            <a:ext cx="2601310" cy="260543"/>
          </a:xfrm>
          <a:prstGeom prst="round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90013"/>
            <a:ext cx="8153400" cy="515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6225737"/>
            <a:ext cx="3829050" cy="2667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3224" y="6046329"/>
            <a:ext cx="1134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93271"/>
            <a:ext cx="3055776" cy="2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443683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0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2411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Z-score </a:t>
            </a:r>
            <a:r>
              <a:rPr lang="en-US" dirty="0" smtClean="0"/>
              <a:t>represents </a:t>
            </a:r>
            <a:r>
              <a:rPr lang="en-US" dirty="0"/>
              <a:t>the difference between the patient and the </a:t>
            </a:r>
            <a:r>
              <a:rPr lang="en-US" dirty="0">
                <a:solidFill>
                  <a:srgbClr val="FFFF00"/>
                </a:solidFill>
              </a:rPr>
              <a:t>mean value for normal subjects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same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age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sex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ethnicity</a:t>
            </a:r>
            <a:r>
              <a:rPr lang="en-US" dirty="0"/>
              <a:t>, expressed in standard deviations.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particularly used for </a:t>
            </a:r>
            <a:r>
              <a:rPr lang="en-US" dirty="0">
                <a:solidFill>
                  <a:srgbClr val="FFFF00"/>
                </a:solidFill>
              </a:rPr>
              <a:t>children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adolescents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young adults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premenopausal women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in the case of a </a:t>
            </a:r>
            <a:r>
              <a:rPr lang="en-US" dirty="0">
                <a:solidFill>
                  <a:srgbClr val="FFFF00"/>
                </a:solidFill>
              </a:rPr>
              <a:t>Z-score &lt; -2</a:t>
            </a:r>
            <a:r>
              <a:rPr lang="en-US" dirty="0"/>
              <a:t>, screening for possible </a:t>
            </a:r>
            <a:r>
              <a:rPr lang="en-US" dirty="0">
                <a:solidFill>
                  <a:srgbClr val="FFFF00"/>
                </a:solidFill>
              </a:rPr>
              <a:t>secondary osteoporosis </a:t>
            </a:r>
            <a:r>
              <a:rPr lang="en-US" dirty="0"/>
              <a:t>is required.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39" y="1617311"/>
            <a:ext cx="3446371" cy="385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981" y="1545498"/>
            <a:ext cx="14001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22933" y="6311900"/>
            <a:ext cx="3057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hknxlNgsvwjAdvTTc488b0e6"/>
              </a:rPr>
              <a:t>Osteoporosis International (2019) 30:3</a:t>
            </a:r>
            <a:r>
              <a:rPr lang="en-US" sz="1200" dirty="0">
                <a:solidFill>
                  <a:schemeClr val="bg1"/>
                </a:solidFill>
                <a:latin typeface="CvfxdrShwxjyAdvTTc488b0e6+20"/>
              </a:rPr>
              <a:t>–</a:t>
            </a:r>
            <a:r>
              <a:rPr lang="en-US" sz="1200" dirty="0">
                <a:solidFill>
                  <a:schemeClr val="bg1"/>
                </a:solidFill>
                <a:latin typeface="KhknxlNgsvwjAdvTTc488b0e6"/>
              </a:rPr>
              <a:t>44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962" y="6250344"/>
            <a:ext cx="733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European guidance for the diagnosis and management of osteoporosis</a:t>
            </a:r>
          </a:p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in postmenopausal women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852487"/>
            <a:ext cx="5924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516" y="6127234"/>
            <a:ext cx="7700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CLINICAL RISK FACTORS AND HEEL ULTRASOUND IN OSTEOPOROSIS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0589" y="6120015"/>
            <a:ext cx="5871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JOURNAL OF BONE AND MINERAL RESEARCH Volume 23, Number 7, 2008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566862"/>
            <a:ext cx="90868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025189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460705" cy="5756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821" y="6312652"/>
            <a:ext cx="8999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-Bold"/>
              </a:rPr>
              <a:t>JOURNAL OF BONE AND MINERAL RESEARCH</a:t>
            </a:r>
            <a:r>
              <a:rPr lang="fa-IR" sz="1400" dirty="0">
                <a:solidFill>
                  <a:schemeClr val="bg1"/>
                </a:solidFill>
                <a:latin typeface="Times-Bold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-Bold"/>
              </a:rPr>
              <a:t>Volume 18, Number 11, 2003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2391" y="5349069"/>
            <a:ext cx="1371600" cy="6531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35558" y="5169520"/>
            <a:ext cx="1371600" cy="6531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32916" y="5172673"/>
            <a:ext cx="1371600" cy="6531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478480" y="5169520"/>
            <a:ext cx="1371600" cy="6531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82377" y="5181837"/>
            <a:ext cx="1371600" cy="65314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33825" y="733425"/>
            <a:ext cx="1847850" cy="228600"/>
          </a:xfrm>
          <a:prstGeom prst="round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72475" y="733425"/>
            <a:ext cx="1847850" cy="228600"/>
          </a:xfrm>
          <a:prstGeom prst="roundRect">
            <a:avLst/>
          </a:prstGeom>
          <a:solidFill>
            <a:srgbClr val="FFFF00">
              <a:alpha val="2902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BMD and DM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Bone mineral density Reduced</a:t>
            </a:r>
            <a:r>
              <a:rPr lang="en-US" dirty="0"/>
              <a:t> bone density in patients with </a:t>
            </a:r>
            <a:r>
              <a:rPr lang="en-US" dirty="0">
                <a:solidFill>
                  <a:srgbClr val="FFFF00"/>
                </a:solidFill>
              </a:rPr>
              <a:t>T1D</a:t>
            </a:r>
            <a:r>
              <a:rPr lang="en-US" dirty="0"/>
              <a:t> as compared </a:t>
            </a:r>
            <a:r>
              <a:rPr lang="en-US" dirty="0" smtClean="0"/>
              <a:t>with normal </a:t>
            </a:r>
            <a:r>
              <a:rPr lang="en-US" dirty="0"/>
              <a:t>controls has been demonstrated in a </a:t>
            </a:r>
            <a:r>
              <a:rPr lang="en-US" dirty="0" err="1" smtClean="0"/>
              <a:t>metaanalysis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decrease in BMD reported in subjects with T1D only </a:t>
            </a:r>
            <a:r>
              <a:rPr lang="en-US" dirty="0">
                <a:solidFill>
                  <a:srgbClr val="FFFF00"/>
                </a:solidFill>
              </a:rPr>
              <a:t>partially </a:t>
            </a:r>
            <a:r>
              <a:rPr lang="en-US" dirty="0" smtClean="0">
                <a:solidFill>
                  <a:srgbClr val="FFFF00"/>
                </a:solidFill>
              </a:rPr>
              <a:t>explains </a:t>
            </a:r>
            <a:r>
              <a:rPr lang="en-US" dirty="0" smtClean="0"/>
              <a:t>the </a:t>
            </a:r>
            <a:r>
              <a:rPr lang="en-US" dirty="0"/>
              <a:t>observed </a:t>
            </a:r>
            <a:r>
              <a:rPr lang="en-US" dirty="0">
                <a:solidFill>
                  <a:srgbClr val="FFFF00"/>
                </a:solidFill>
              </a:rPr>
              <a:t>6.4- to 6.9-fold higher hip fracture risk</a:t>
            </a:r>
            <a:r>
              <a:rPr lang="en-US" dirty="0"/>
              <a:t> (expected approximately </a:t>
            </a:r>
            <a:r>
              <a:rPr lang="en-US" dirty="0" smtClean="0"/>
              <a:t>1.42) compared </a:t>
            </a:r>
            <a:r>
              <a:rPr lang="en-US" dirty="0"/>
              <a:t>with individuals without </a:t>
            </a:r>
            <a:r>
              <a:rPr lang="en-US" dirty="0" smtClean="0"/>
              <a:t>diabetes.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757" y="6069241"/>
            <a:ext cx="3786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Metab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Clin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N Am 46 (2017) 63–85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9377" y="6007686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dvPSA336"/>
              </a:rPr>
              <a:t>Diabetes and Bone Disease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BMD and DM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a-IR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Metaanalyses</a:t>
            </a:r>
            <a:r>
              <a:rPr lang="en-US" dirty="0" smtClean="0"/>
              <a:t> </a:t>
            </a:r>
            <a:r>
              <a:rPr lang="en-US" dirty="0"/>
              <a:t>provide robust evidence for </a:t>
            </a:r>
            <a:r>
              <a:rPr lang="en-US" dirty="0">
                <a:solidFill>
                  <a:srgbClr val="FFFF00"/>
                </a:solidFill>
              </a:rPr>
              <a:t>normal</a:t>
            </a:r>
            <a:r>
              <a:rPr lang="en-US" dirty="0"/>
              <a:t> or even </a:t>
            </a:r>
            <a:r>
              <a:rPr lang="en-US" dirty="0">
                <a:solidFill>
                  <a:srgbClr val="FFFF00"/>
                </a:solidFill>
              </a:rPr>
              <a:t>high BMD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FF00"/>
                </a:solidFill>
              </a:rPr>
              <a:t>both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hip</a:t>
            </a:r>
            <a:r>
              <a:rPr lang="en-US" dirty="0"/>
              <a:t> and the </a:t>
            </a:r>
            <a:r>
              <a:rPr lang="en-US" dirty="0">
                <a:solidFill>
                  <a:srgbClr val="FFFF00"/>
                </a:solidFill>
              </a:rPr>
              <a:t>spine</a:t>
            </a:r>
            <a:r>
              <a:rPr lang="en-US" dirty="0"/>
              <a:t> in T2D</a:t>
            </a:r>
            <a:r>
              <a:rPr lang="en-US" dirty="0" smtClean="0"/>
              <a:t>, </a:t>
            </a:r>
            <a:r>
              <a:rPr lang="en-US" dirty="0"/>
              <a:t>although there is paradoxically increased </a:t>
            </a:r>
            <a:r>
              <a:rPr lang="en-US" dirty="0" smtClean="0"/>
              <a:t>fracture risk.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757" y="6069241"/>
            <a:ext cx="3786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Metab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Clin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N Am 46 (2017) 63–85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9377" y="6007686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dvPSA336"/>
              </a:rPr>
              <a:t>Diabetes and Bone Disease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508494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Fracture risk assessment </a:t>
            </a:r>
            <a:r>
              <a:rPr lang="en-US" b="1" dirty="0" smtClean="0"/>
              <a:t>tool(FRAX)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 Risk Assessment Tool (FRAX) was launched by the University of </a:t>
            </a:r>
            <a:r>
              <a:rPr lang="en-US" dirty="0" err="1" smtClean="0"/>
              <a:t>Sheffeld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FF00"/>
                </a:solidFill>
              </a:rPr>
              <a:t>2008</a:t>
            </a:r>
            <a:r>
              <a:rPr lang="en-US" dirty="0" smtClean="0"/>
              <a:t> with 8 country-specific models.</a:t>
            </a:r>
          </a:p>
          <a:p>
            <a:r>
              <a:rPr lang="en-US" dirty="0"/>
              <a:t>T</a:t>
            </a:r>
            <a:r>
              <a:rPr lang="en-US" dirty="0" smtClean="0"/>
              <a:t>he number of FRAX models had increased </a:t>
            </a:r>
            <a:r>
              <a:rPr lang="en-US" dirty="0" smtClean="0">
                <a:solidFill>
                  <a:srgbClr val="FFFF00"/>
                </a:solidFill>
              </a:rPr>
              <a:t>from 8 to 30 </a:t>
            </a:r>
            <a:r>
              <a:rPr lang="en-US" dirty="0" smtClean="0"/>
              <a:t>and currently provide coverage for over </a:t>
            </a:r>
            <a:r>
              <a:rPr lang="en-US" dirty="0" smtClean="0">
                <a:solidFill>
                  <a:srgbClr val="FFFF00"/>
                </a:solidFill>
              </a:rPr>
              <a:t>80% of the global population</a:t>
            </a:r>
          </a:p>
          <a:p>
            <a:endParaRPr lang="en-US" dirty="0"/>
          </a:p>
          <a:p>
            <a:r>
              <a:rPr lang="en-US" dirty="0" smtClean="0"/>
              <a:t>It estimates </a:t>
            </a:r>
            <a:r>
              <a:rPr lang="en-US" dirty="0"/>
              <a:t>the 10-year probability of hip fracture and major osteoporotic fracture (hip, clinical </a:t>
            </a:r>
            <a:r>
              <a:rPr lang="en-US" dirty="0" smtClean="0"/>
              <a:t>spine, proximal </a:t>
            </a:r>
            <a:r>
              <a:rPr lang="en-US" dirty="0" err="1"/>
              <a:t>humerus</a:t>
            </a:r>
            <a:r>
              <a:rPr lang="en-US" dirty="0"/>
              <a:t>, or forearm) 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FFFF00"/>
                </a:solidFill>
              </a:rPr>
              <a:t>easily obtainable </a:t>
            </a:r>
            <a:r>
              <a:rPr lang="en-US" dirty="0"/>
              <a:t>clinical risk factors for </a:t>
            </a:r>
            <a:r>
              <a:rPr lang="en-US" dirty="0" smtClean="0"/>
              <a:t>fracture.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5910263"/>
            <a:ext cx="247650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5910263"/>
            <a:ext cx="55530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500062"/>
            <a:ext cx="9267825" cy="585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449" y="2763425"/>
            <a:ext cx="10607351" cy="81176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femoral neck BMD (g/cm2, using dual-energy </a:t>
            </a:r>
            <a:r>
              <a:rPr lang="en-US" sz="2000" dirty="0" smtClean="0"/>
              <a:t>x-ray absorptiometry </a:t>
            </a:r>
            <a:r>
              <a:rPr lang="en-US" sz="2000" dirty="0"/>
              <a:t>[DXA]), when available</a:t>
            </a:r>
          </a:p>
        </p:txBody>
      </p:sp>
    </p:spTree>
    <p:extLst>
      <p:ext uri="{BB962C8B-B14F-4D97-AF65-F5344CB8AC3E}">
        <p14:creationId xmlns:p14="http://schemas.microsoft.com/office/powerpoint/2010/main" val="39295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676"/>
          <a:stretch/>
        </p:blipFill>
        <p:spPr>
          <a:xfrm>
            <a:off x="1688937" y="807239"/>
            <a:ext cx="8310272" cy="5882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8937" y="365125"/>
            <a:ext cx="549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https://www.sheffield.ac.uk/FRAX/tool.aspx?country=68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FRAX-predicted risk </a:t>
            </a:r>
            <a:r>
              <a:rPr lang="en-US" dirty="0" smtClean="0"/>
              <a:t>and observed </a:t>
            </a:r>
            <a:r>
              <a:rPr lang="en-US" dirty="0"/>
              <a:t>incidence of major osteoporotic fracture in </a:t>
            </a:r>
            <a:r>
              <a:rPr lang="en-US" dirty="0">
                <a:solidFill>
                  <a:srgbClr val="FFFF00"/>
                </a:solidFill>
              </a:rPr>
              <a:t>both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untreated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treated</a:t>
            </a:r>
            <a:r>
              <a:rPr lang="en-US" dirty="0"/>
              <a:t> women were </a:t>
            </a:r>
            <a:r>
              <a:rPr lang="en-US" dirty="0" smtClean="0"/>
              <a:t>concordant.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osteoporosis </a:t>
            </a:r>
            <a:r>
              <a:rPr lang="en-US" dirty="0">
                <a:solidFill>
                  <a:srgbClr val="FFFF00"/>
                </a:solidFill>
              </a:rPr>
              <a:t>therapy</a:t>
            </a:r>
            <a:r>
              <a:rPr lang="en-US" dirty="0"/>
              <a:t> may </a:t>
            </a:r>
            <a:r>
              <a:rPr lang="en-US" dirty="0">
                <a:solidFill>
                  <a:srgbClr val="FFFF00"/>
                </a:solidFill>
              </a:rPr>
              <a:t>not preclude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use of FRAX </a:t>
            </a:r>
            <a:r>
              <a:rPr lang="en-US" dirty="0"/>
              <a:t>for fracture prediction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However, FRAX </a:t>
            </a:r>
            <a:r>
              <a:rPr lang="en-US" dirty="0" smtClean="0"/>
              <a:t>does not </a:t>
            </a:r>
            <a:r>
              <a:rPr lang="en-US" dirty="0"/>
              <a:t>appear to capture the change in fracture risk associated with therapy and should </a:t>
            </a:r>
            <a:r>
              <a:rPr lang="en-US" dirty="0">
                <a:solidFill>
                  <a:srgbClr val="FFFF00"/>
                </a:solidFill>
              </a:rPr>
              <a:t>not be used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monitor </a:t>
            </a:r>
            <a:r>
              <a:rPr lang="en-US" dirty="0">
                <a:solidFill>
                  <a:srgbClr val="FFFF00"/>
                </a:solidFill>
              </a:rPr>
              <a:t>individuals on therapy</a:t>
            </a:r>
          </a:p>
        </p:txBody>
      </p:sp>
      <p:sp>
        <p:nvSpPr>
          <p:cNvPr id="4" name="Rectangle 3"/>
          <p:cNvSpPr/>
          <p:nvPr/>
        </p:nvSpPr>
        <p:spPr>
          <a:xfrm>
            <a:off x="9885393" y="6176963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oboto"/>
              </a:rPr>
              <a:t>UpToDate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15506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FRAX may </a:t>
            </a:r>
            <a:r>
              <a:rPr lang="en-US" dirty="0">
                <a:solidFill>
                  <a:srgbClr val="FFFF00"/>
                </a:solidFill>
              </a:rPr>
              <a:t>underestimate</a:t>
            </a:r>
            <a:r>
              <a:rPr lang="en-US" dirty="0"/>
              <a:t> fracture probability in individuals with</a:t>
            </a:r>
            <a:endParaRPr lang="fa-IR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● Lumbar </a:t>
            </a:r>
            <a:r>
              <a:rPr lang="en-US" dirty="0"/>
              <a:t>spine BMD much lower </a:t>
            </a:r>
            <a:r>
              <a:rPr lang="en-US" dirty="0" smtClean="0"/>
              <a:t>than</a:t>
            </a:r>
            <a:r>
              <a:rPr lang="fa-IR" dirty="0" smtClean="0"/>
              <a:t> </a:t>
            </a:r>
            <a:r>
              <a:rPr lang="en-US" dirty="0" smtClean="0"/>
              <a:t>femoral neck BMD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●Multiple </a:t>
            </a:r>
            <a:r>
              <a:rPr lang="en-US" dirty="0"/>
              <a:t>or recent fractures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●High-dose </a:t>
            </a:r>
            <a:r>
              <a:rPr lang="en-US" dirty="0"/>
              <a:t>glucocorticoid exposure (prednisolone &gt;7.5 mg/day or equivalent)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●Prevalent</a:t>
            </a:r>
            <a:r>
              <a:rPr lang="en-US" dirty="0"/>
              <a:t>, severe vertebral fractures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●A parental history of non-hip fragility fracture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●Diabetes </a:t>
            </a:r>
            <a:r>
              <a:rPr lang="en-US" dirty="0" smtClean="0"/>
              <a:t>mellitus </a:t>
            </a:r>
            <a:r>
              <a:rPr lang="en-US" sz="1600" dirty="0" smtClean="0"/>
              <a:t>(has </a:t>
            </a:r>
            <a:r>
              <a:rPr lang="en-US" sz="1600" dirty="0"/>
              <a:t>not a direct input variable 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0249286" y="6136823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oboto"/>
              </a:rPr>
              <a:t>UpToDate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prediction tools (FRAX) and DM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not presented </a:t>
            </a:r>
            <a:r>
              <a:rPr lang="en-US" dirty="0"/>
              <a:t>as a </a:t>
            </a:r>
            <a:r>
              <a:rPr lang="en-US" dirty="0">
                <a:solidFill>
                  <a:srgbClr val="FFFF00"/>
                </a:solidFill>
              </a:rPr>
              <a:t>primary entry variable </a:t>
            </a:r>
            <a:r>
              <a:rPr lang="en-US" dirty="0"/>
              <a:t>in the </a:t>
            </a:r>
            <a:r>
              <a:rPr lang="en-US" dirty="0" smtClean="0"/>
              <a:t>FRAX algorithm</a:t>
            </a:r>
            <a:r>
              <a:rPr lang="en-US" dirty="0"/>
              <a:t>, but is considered one of the </a:t>
            </a:r>
            <a:r>
              <a:rPr lang="en-US" dirty="0">
                <a:solidFill>
                  <a:srgbClr val="FFFF00"/>
                </a:solidFill>
              </a:rPr>
              <a:t>potential causes of secondary </a:t>
            </a:r>
            <a:r>
              <a:rPr lang="en-US" dirty="0" smtClean="0">
                <a:solidFill>
                  <a:srgbClr val="FFFF00"/>
                </a:solidFill>
              </a:rPr>
              <a:t>osteoporosis</a:t>
            </a:r>
            <a:r>
              <a:rPr lang="en-US" dirty="0" smtClean="0"/>
              <a:t>, and </a:t>
            </a:r>
            <a:r>
              <a:rPr lang="en-US" dirty="0"/>
              <a:t>as such is given the same weight as rheumatoid arthritis (the prototype for </a:t>
            </a:r>
            <a:r>
              <a:rPr lang="en-US" dirty="0" smtClean="0"/>
              <a:t>all causes </a:t>
            </a:r>
            <a:r>
              <a:rPr lang="en-US" dirty="0"/>
              <a:t>of secondary osteoporosis).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Importantly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coding secondary </a:t>
            </a:r>
            <a:r>
              <a:rPr lang="en-US" dirty="0" smtClean="0">
                <a:solidFill>
                  <a:srgbClr val="FFFF00"/>
                </a:solidFill>
              </a:rPr>
              <a:t>osteoporosis </a:t>
            </a:r>
            <a:r>
              <a:rPr lang="en-US" dirty="0" smtClean="0"/>
              <a:t>only </a:t>
            </a:r>
            <a:r>
              <a:rPr lang="en-US" dirty="0"/>
              <a:t>increases fracture probability </a:t>
            </a:r>
            <a:r>
              <a:rPr lang="en-US" dirty="0">
                <a:solidFill>
                  <a:srgbClr val="FFFF00"/>
                </a:solidFill>
              </a:rPr>
              <a:t>when BMD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not included </a:t>
            </a:r>
            <a:r>
              <a:rPr lang="en-US" dirty="0"/>
              <a:t>in the FRAX </a:t>
            </a:r>
            <a:r>
              <a:rPr lang="en-US" dirty="0" smtClean="0"/>
              <a:t>calculation. 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07757" y="6069241"/>
            <a:ext cx="3786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Metab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dvPSA334"/>
              </a:rPr>
              <a:t>Clin</a:t>
            </a:r>
            <a:r>
              <a:rPr lang="en-US" sz="1400" dirty="0" smtClean="0">
                <a:solidFill>
                  <a:schemeClr val="bg1"/>
                </a:solidFill>
                <a:latin typeface="AdvPSA334"/>
              </a:rPr>
              <a:t> N Am 46 (2017) 63–85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9377" y="6007686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dvPSA336"/>
              </a:rPr>
              <a:t>Diabetes and Bone Disease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618899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89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21487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7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623435" cy="4351338"/>
          </a:xfrm>
        </p:spPr>
        <p:txBody>
          <a:bodyPr/>
          <a:lstStyle/>
          <a:p>
            <a:r>
              <a:rPr lang="en-US" dirty="0"/>
              <a:t>TBS is strongly, positively correlated with </a:t>
            </a:r>
            <a:r>
              <a:rPr lang="en-US" dirty="0">
                <a:solidFill>
                  <a:srgbClr val="FFFF00"/>
                </a:solidFill>
              </a:rPr>
              <a:t>the number of spans </a:t>
            </a:r>
            <a:r>
              <a:rPr lang="en-US" dirty="0"/>
              <a:t>and with </a:t>
            </a:r>
            <a:r>
              <a:rPr lang="en-US" dirty="0">
                <a:solidFill>
                  <a:srgbClr val="FFFF00"/>
                </a:solidFill>
              </a:rPr>
              <a:t>their connectivity</a:t>
            </a:r>
            <a:r>
              <a:rPr lang="en-US" dirty="0"/>
              <a:t>, and negatively with the average size of the spaces between spans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That is to say that a high TBS value </a:t>
            </a:r>
            <a:r>
              <a:rPr lang="en-US" dirty="0">
                <a:solidFill>
                  <a:srgbClr val="FFFF00"/>
                </a:solidFill>
              </a:rPr>
              <a:t>means</a:t>
            </a:r>
            <a:r>
              <a:rPr lang="en-US" dirty="0"/>
              <a:t> that the </a:t>
            </a:r>
            <a:r>
              <a:rPr lang="en-US" dirty="0">
                <a:solidFill>
                  <a:srgbClr val="FFFF00"/>
                </a:solidFill>
              </a:rPr>
              <a:t>bone microarchitecture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dense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well-connected</a:t>
            </a:r>
            <a:r>
              <a:rPr lang="en-US" dirty="0"/>
              <a:t>, with little space between spans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672431"/>
            <a:ext cx="5476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6055"/>
            <a:ext cx="10734040" cy="358090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dual-energy X-ray absorptiometry (DXA)-derived image </a:t>
            </a:r>
            <a:r>
              <a:rPr lang="en-US" dirty="0" smtClean="0"/>
              <a:t>texture measurement</a:t>
            </a:r>
            <a:r>
              <a:rPr lang="en-US" dirty="0"/>
              <a:t>, is </a:t>
            </a:r>
            <a:r>
              <a:rPr lang="en-US" dirty="0">
                <a:solidFill>
                  <a:srgbClr val="FFFF00"/>
                </a:solidFill>
              </a:rPr>
              <a:t>a risk factor </a:t>
            </a:r>
            <a:r>
              <a:rPr lang="en-US" dirty="0"/>
              <a:t>for major osteoporotic fracture </a:t>
            </a:r>
            <a:r>
              <a:rPr lang="en-US" dirty="0">
                <a:solidFill>
                  <a:srgbClr val="FFFF00"/>
                </a:solidFill>
              </a:rPr>
              <a:t>(MOF) </a:t>
            </a:r>
            <a:r>
              <a:rPr lang="en-US" dirty="0"/>
              <a:t>and hip fracture </a:t>
            </a:r>
            <a:r>
              <a:rPr lang="en-US" dirty="0">
                <a:solidFill>
                  <a:srgbClr val="FFFF00"/>
                </a:solidFill>
              </a:rPr>
              <a:t>(HF) independent of </a:t>
            </a:r>
            <a:r>
              <a:rPr lang="en-US" dirty="0"/>
              <a:t>10-year fracture </a:t>
            </a:r>
            <a:r>
              <a:rPr lang="en-US" dirty="0" smtClean="0"/>
              <a:t>probability estimated </a:t>
            </a:r>
            <a:r>
              <a:rPr lang="en-US" dirty="0"/>
              <a:t>using FRAX.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79" y="6176963"/>
            <a:ext cx="80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</p:spTree>
    <p:extLst>
      <p:ext uri="{BB962C8B-B14F-4D97-AF65-F5344CB8AC3E}">
        <p14:creationId xmlns:p14="http://schemas.microsoft.com/office/powerpoint/2010/main" val="36311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TBS</a:t>
            </a:r>
            <a:r>
              <a:rPr lang="en-US" dirty="0"/>
              <a:t> is typically </a:t>
            </a:r>
            <a:r>
              <a:rPr lang="en-US" dirty="0">
                <a:solidFill>
                  <a:srgbClr val="FFFF00"/>
                </a:solidFill>
              </a:rPr>
              <a:t>measured</a:t>
            </a:r>
            <a:r>
              <a:rPr lang="en-US" dirty="0"/>
              <a:t> at </a:t>
            </a:r>
            <a:r>
              <a:rPr lang="en-US" dirty="0">
                <a:solidFill>
                  <a:srgbClr val="FFFF00"/>
                </a:solidFill>
              </a:rPr>
              <a:t>the LS (from L1 to L4) </a:t>
            </a:r>
            <a:r>
              <a:rPr lang="en-US" dirty="0"/>
              <a:t>using the same regions of </a:t>
            </a:r>
            <a:r>
              <a:rPr lang="en-US" dirty="0" smtClean="0"/>
              <a:t>interest as </a:t>
            </a:r>
            <a:r>
              <a:rPr lang="en-US" dirty="0"/>
              <a:t>for conventional BMD measurement, and the result is given for each vertebra </a:t>
            </a:r>
            <a:r>
              <a:rPr lang="en-US" dirty="0" smtClean="0"/>
              <a:t>and for </a:t>
            </a:r>
            <a:r>
              <a:rPr lang="en-US" dirty="0"/>
              <a:t>the overall region of interest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TBS can be applied to DXA images obtained from </a:t>
            </a:r>
            <a:r>
              <a:rPr lang="en-US" dirty="0">
                <a:solidFill>
                  <a:srgbClr val="FFFF00"/>
                </a:solidFill>
              </a:rPr>
              <a:t>current</a:t>
            </a:r>
            <a:r>
              <a:rPr lang="en-US" dirty="0"/>
              <a:t> </a:t>
            </a:r>
            <a:r>
              <a:rPr lang="en-US" dirty="0" smtClean="0"/>
              <a:t>generation fan-beam densitometers, either </a:t>
            </a:r>
            <a:r>
              <a:rPr lang="en-US" dirty="0"/>
              <a:t>at the time of the image </a:t>
            </a:r>
            <a:r>
              <a:rPr lang="en-US" dirty="0">
                <a:solidFill>
                  <a:srgbClr val="FFFF00"/>
                </a:solidFill>
              </a:rPr>
              <a:t>acquisition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retrospectively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80" y="6176963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</p:spTree>
    <p:extLst>
      <p:ext uri="{BB962C8B-B14F-4D97-AF65-F5344CB8AC3E}">
        <p14:creationId xmlns:p14="http://schemas.microsoft.com/office/powerpoint/2010/main" val="24944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689906"/>
            <a:ext cx="81534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BMD</a:t>
            </a:r>
            <a:r>
              <a:rPr lang="en-US" dirty="0"/>
              <a:t> is only an assessment of </a:t>
            </a:r>
            <a:r>
              <a:rPr lang="en-US" dirty="0">
                <a:solidFill>
                  <a:srgbClr val="FFFF00"/>
                </a:solidFill>
              </a:rPr>
              <a:t>bone mass</a:t>
            </a:r>
            <a:r>
              <a:rPr lang="en-US" dirty="0"/>
              <a:t>. It does not provide information on bone quality, another key parameter describing bone.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fracture </a:t>
            </a:r>
            <a:r>
              <a:rPr lang="en-US" dirty="0">
                <a:solidFill>
                  <a:srgbClr val="FFFF00"/>
                </a:solidFill>
              </a:rPr>
              <a:t>clinical risk factors </a:t>
            </a:r>
            <a:r>
              <a:rPr lang="en-US" dirty="0"/>
              <a:t>are, at best, an </a:t>
            </a:r>
            <a:r>
              <a:rPr lang="en-US" dirty="0">
                <a:solidFill>
                  <a:srgbClr val="FFFF00"/>
                </a:solidFill>
              </a:rPr>
              <a:t>indirect assessment of bone quality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One important way to describe </a:t>
            </a:r>
            <a:r>
              <a:rPr lang="en-US" dirty="0">
                <a:solidFill>
                  <a:srgbClr val="FFFF00"/>
                </a:solidFill>
              </a:rPr>
              <a:t>bone quality </a:t>
            </a:r>
            <a:r>
              <a:rPr lang="en-US" dirty="0"/>
              <a:t>is to assess its </a:t>
            </a:r>
            <a:r>
              <a:rPr lang="en-US" dirty="0">
                <a:solidFill>
                  <a:srgbClr val="FFFF00"/>
                </a:solidFill>
              </a:rPr>
              <a:t>microarchitecture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30132" y="6311900"/>
            <a:ext cx="3155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solidFill>
                  <a:schemeClr val="bg1"/>
                </a:solidFill>
                <a:latin typeface="Avenir 35 Light"/>
              </a:rPr>
              <a:t>Seeman E, Delmas PD N Engl J Med 2006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consensus regarding what </a:t>
            </a:r>
            <a:r>
              <a:rPr lang="en-US" dirty="0" err="1" smtClean="0"/>
              <a:t>constitutes‘‘</a:t>
            </a:r>
            <a:r>
              <a:rPr lang="en-US" dirty="0" err="1"/>
              <a:t>normal</a:t>
            </a:r>
            <a:r>
              <a:rPr lang="en-US" dirty="0"/>
              <a:t>’’ or ‘‘abnormal” TBS, but the manufacturer has proposed the </a:t>
            </a:r>
            <a:r>
              <a:rPr lang="en-US" dirty="0" smtClean="0"/>
              <a:t>following TBS </a:t>
            </a:r>
            <a:r>
              <a:rPr lang="en-US" dirty="0"/>
              <a:t>cutoff points: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FF00"/>
                </a:solidFill>
              </a:rPr>
              <a:t>differences</a:t>
            </a:r>
            <a:r>
              <a:rPr lang="en-US" dirty="0"/>
              <a:t> in </a:t>
            </a:r>
            <a:r>
              <a:rPr lang="en-US" dirty="0">
                <a:solidFill>
                  <a:srgbClr val="FFFF00"/>
                </a:solidFill>
              </a:rPr>
              <a:t>TBS</a:t>
            </a:r>
            <a:r>
              <a:rPr lang="en-US" dirty="0"/>
              <a:t> by </a:t>
            </a:r>
            <a:r>
              <a:rPr lang="en-US" dirty="0">
                <a:solidFill>
                  <a:srgbClr val="FFFF00"/>
                </a:solidFill>
              </a:rPr>
              <a:t>gender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ethnicity</a:t>
            </a:r>
            <a:r>
              <a:rPr lang="en-US" dirty="0"/>
              <a:t> were </a:t>
            </a:r>
            <a:r>
              <a:rPr lang="en-US" dirty="0">
                <a:solidFill>
                  <a:srgbClr val="FFFF00"/>
                </a:solidFill>
              </a:rPr>
              <a:t>small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much </a:t>
            </a:r>
            <a:r>
              <a:rPr lang="en-US" dirty="0">
                <a:solidFill>
                  <a:srgbClr val="FFFF00"/>
                </a:solidFill>
              </a:rPr>
              <a:t>lower than BMD differences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80" y="6176963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95" y="2510156"/>
            <a:ext cx="5581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47" y="530879"/>
            <a:ext cx="7799294" cy="5244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281147" y="4243146"/>
            <a:ext cx="1479176" cy="15464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/>
              <a:t>Treatment: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/>
              <a:t>MOF≥20%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>
                <a:solidFill>
                  <a:srgbClr val="FF0000"/>
                </a:solidFill>
              </a:rPr>
              <a:t>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/>
              <a:t>HF≥3%</a:t>
            </a:r>
          </a:p>
        </p:txBody>
      </p:sp>
      <p:sp>
        <p:nvSpPr>
          <p:cNvPr id="16391" name="Oval 2"/>
          <p:cNvSpPr>
            <a:spLocks noChangeArrowheads="1"/>
          </p:cNvSpPr>
          <p:nvPr/>
        </p:nvSpPr>
        <p:spPr bwMode="auto">
          <a:xfrm>
            <a:off x="8516471" y="2937023"/>
            <a:ext cx="1008529" cy="874059"/>
          </a:xfrm>
          <a:prstGeom prst="ellipse">
            <a:avLst/>
          </a:prstGeom>
          <a:solidFill>
            <a:srgbClr val="FFCCCC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 dirty="0"/>
              <a:t>18%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88" b="1" dirty="0"/>
              <a:t>1.2</a:t>
            </a:r>
          </a:p>
        </p:txBody>
      </p:sp>
      <p:sp>
        <p:nvSpPr>
          <p:cNvPr id="16392" name="Rounded Rectangle 1"/>
          <p:cNvSpPr>
            <a:spLocks noChangeArrowheads="1"/>
          </p:cNvSpPr>
          <p:nvPr/>
        </p:nvSpPr>
        <p:spPr bwMode="auto">
          <a:xfrm>
            <a:off x="8180294" y="3825408"/>
            <a:ext cx="1613647" cy="40341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Adjust for TBS</a:t>
            </a:r>
          </a:p>
        </p:txBody>
      </p:sp>
    </p:spTree>
    <p:extLst>
      <p:ext uri="{BB962C8B-B14F-4D97-AF65-F5344CB8AC3E}">
        <p14:creationId xmlns:p14="http://schemas.microsoft.com/office/powerpoint/2010/main" val="8543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" y="155318"/>
            <a:ext cx="8769511" cy="492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1" y="1900495"/>
            <a:ext cx="7572958" cy="473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6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2"/>
              </a:rPr>
              <a:t>https://www.medimapsgroup.com/tbs-osteo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7080" cy="4351338"/>
          </a:xfrm>
        </p:spPr>
        <p:txBody>
          <a:bodyPr/>
          <a:lstStyle/>
          <a:p>
            <a:r>
              <a:rPr lang="en-US" dirty="0"/>
              <a:t>TBS </a:t>
            </a:r>
            <a:r>
              <a:rPr lang="en-US" dirty="0" err="1"/>
              <a:t>iNsight</a:t>
            </a:r>
            <a:r>
              <a:rPr lang="en-US" dirty="0"/>
              <a:t> is a software program to evaluate bone microarchitecture in clinical practice and enhance fracture risk prediction.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946910"/>
            <a:ext cx="4419600" cy="4657725"/>
          </a:xfrm>
          <a:prstGeom prst="rect">
            <a:avLst/>
          </a:prstGeom>
        </p:spPr>
      </p:pic>
      <p:sp>
        <p:nvSpPr>
          <p:cNvPr id="5" name="AutoShape 2" descr="Powered by TBS iNsight - medical AI techn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BS Osteo by MediMa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266199"/>
            <a:ext cx="4762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6148793"/>
            <a:ext cx="3581400" cy="31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3668"/>
            <a:ext cx="11147879" cy="2282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" y="2528596"/>
            <a:ext cx="11147879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dvTimes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prospective,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population-based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, cardiovascular screening study started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in</a:t>
            </a:r>
            <a:r>
              <a:rPr lang="fa-IR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1970s. </a:t>
            </a:r>
            <a:endParaRPr lang="en-US" sz="1600" dirty="0" smtClean="0">
              <a:solidFill>
                <a:schemeClr val="bg1"/>
              </a:solidFill>
              <a:latin typeface="AdvTimes"/>
            </a:endParaRPr>
          </a:p>
          <a:p>
            <a:endParaRPr lang="fa-IR" sz="1600" dirty="0" smtClean="0">
              <a:solidFill>
                <a:schemeClr val="bg1"/>
              </a:solidFill>
              <a:latin typeface="AdvTimes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It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consists of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33,346 </a:t>
            </a:r>
            <a:r>
              <a:rPr lang="en-US" sz="1600" dirty="0" err="1">
                <a:solidFill>
                  <a:srgbClr val="FFFF00"/>
                </a:solidFill>
                <a:latin typeface="AdvTimes"/>
              </a:rPr>
              <a:t>probands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,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22,444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men</a:t>
            </a:r>
            <a:r>
              <a:rPr lang="fa-IR" sz="1600" dirty="0" smtClean="0">
                <a:solidFill>
                  <a:srgbClr val="FFFF00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and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10,902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women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. </a:t>
            </a:r>
          </a:p>
          <a:p>
            <a:endParaRPr lang="fa-IR" sz="1600" dirty="0" smtClean="0">
              <a:solidFill>
                <a:schemeClr val="bg1"/>
              </a:solidFill>
              <a:latin typeface="AdvTimes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The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inclusion period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for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men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was</a:t>
            </a:r>
            <a:r>
              <a:rPr lang="fa-IR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1974–1984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(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10 years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), and for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women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, from 1977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to 1992 (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15 years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). </a:t>
            </a:r>
          </a:p>
          <a:p>
            <a:endParaRPr lang="fa-IR" sz="1600" dirty="0" smtClean="0">
              <a:solidFill>
                <a:schemeClr val="bg1"/>
              </a:solidFill>
              <a:latin typeface="AdvTimes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The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primary objective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of the </a:t>
            </a:r>
            <a:r>
              <a:rPr lang="en-US" sz="1600" dirty="0" err="1" smtClean="0">
                <a:solidFill>
                  <a:schemeClr val="bg1"/>
                </a:solidFill>
                <a:latin typeface="AdvTimes"/>
              </a:rPr>
              <a:t>Malmo¨Preventive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 Project was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to describe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cardiovascular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risk factors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and related conditions in a middle-aged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population</a:t>
            </a:r>
            <a:r>
              <a:rPr lang="fa-IR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to improve the scientific base for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cardiovascular</a:t>
            </a:r>
            <a:r>
              <a:rPr lang="fa-IR" sz="1600" dirty="0" smtClean="0">
                <a:solidFill>
                  <a:schemeClr val="bg1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disease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prevention. </a:t>
            </a:r>
            <a:endParaRPr lang="en-US" sz="1600" dirty="0" smtClean="0">
              <a:solidFill>
                <a:schemeClr val="bg1"/>
              </a:solidFill>
              <a:latin typeface="AdvTimes"/>
            </a:endParaRPr>
          </a:p>
          <a:p>
            <a:endParaRPr lang="fa-IR" sz="1600" dirty="0" smtClean="0">
              <a:solidFill>
                <a:schemeClr val="bg1"/>
              </a:solidFill>
              <a:latin typeface="AdvTimes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The </a:t>
            </a:r>
            <a:r>
              <a:rPr lang="en-US" sz="1600" dirty="0" err="1">
                <a:solidFill>
                  <a:schemeClr val="bg1"/>
                </a:solidFill>
                <a:latin typeface="AdvTimes"/>
              </a:rPr>
              <a:t>probands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 were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followed</a:t>
            </a:r>
            <a:r>
              <a:rPr lang="fa-IR" sz="1600" dirty="0" smtClean="0">
                <a:solidFill>
                  <a:srgbClr val="FFFF00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prospectively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with regard to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incident fractures 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and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mortality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 with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a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mean follow-up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of</a:t>
            </a:r>
            <a:r>
              <a:rPr lang="fa-IR" sz="1600" dirty="0" smtClean="0">
                <a:solidFill>
                  <a:srgbClr val="FFFF00"/>
                </a:solidFill>
                <a:latin typeface="AdvTimes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AdvTimes"/>
              </a:rPr>
              <a:t>16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years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(range 7–25 years) for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men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 and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11 years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AdvTimes"/>
              </a:rPr>
              <a:t>range 7–22 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years) for </a:t>
            </a:r>
            <a:r>
              <a:rPr lang="en-US" sz="1600" dirty="0">
                <a:solidFill>
                  <a:srgbClr val="FFFF00"/>
                </a:solidFill>
                <a:latin typeface="AdvTimes"/>
              </a:rPr>
              <a:t>women</a:t>
            </a:r>
            <a:r>
              <a:rPr lang="en-US" sz="1600" dirty="0">
                <a:solidFill>
                  <a:schemeClr val="bg1"/>
                </a:solidFill>
                <a:latin typeface="AdvTimes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TBS </a:t>
            </a:r>
            <a:r>
              <a:rPr lang="en-US" dirty="0" smtClean="0"/>
              <a:t>is associated with: </a:t>
            </a:r>
          </a:p>
          <a:p>
            <a:pPr lvl="1"/>
            <a:r>
              <a:rPr lang="en-US" dirty="0" smtClean="0"/>
              <a:t>vertebral</a:t>
            </a:r>
            <a:r>
              <a:rPr lang="en-US" dirty="0"/>
              <a:t>, hip, and </a:t>
            </a:r>
            <a:r>
              <a:rPr lang="en-US" dirty="0" smtClean="0"/>
              <a:t>MOF risk </a:t>
            </a:r>
            <a:r>
              <a:rPr lang="en-US" dirty="0"/>
              <a:t>in postmenopausal </a:t>
            </a:r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hip </a:t>
            </a:r>
            <a:r>
              <a:rPr lang="en-US" dirty="0" smtClean="0"/>
              <a:t>fracture risk </a:t>
            </a:r>
            <a:r>
              <a:rPr lang="en-US" dirty="0"/>
              <a:t>and </a:t>
            </a:r>
            <a:r>
              <a:rPr lang="en-US" dirty="0" smtClean="0"/>
              <a:t>MOF risk </a:t>
            </a:r>
            <a:r>
              <a:rPr lang="en-US" dirty="0"/>
              <a:t>in men over age 50 years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potentially useful </a:t>
            </a:r>
            <a:r>
              <a:rPr lang="en-US" dirty="0"/>
              <a:t>as a component of </a:t>
            </a:r>
            <a:r>
              <a:rPr lang="en-US" dirty="0">
                <a:solidFill>
                  <a:srgbClr val="FFFF00"/>
                </a:solidFill>
              </a:rPr>
              <a:t>monitoring</a:t>
            </a:r>
            <a:r>
              <a:rPr lang="en-US" dirty="0"/>
              <a:t> the skeletal </a:t>
            </a:r>
            <a:r>
              <a:rPr lang="en-US" dirty="0" smtClean="0"/>
              <a:t>effects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anabolic agents</a:t>
            </a:r>
            <a:r>
              <a:rPr lang="en-US" dirty="0" smtClean="0"/>
              <a:t>, provided precision </a:t>
            </a:r>
            <a:r>
              <a:rPr lang="en-US" dirty="0"/>
              <a:t>assessment has been done and the least </a:t>
            </a:r>
            <a:r>
              <a:rPr lang="en-US" dirty="0" err="1" smtClean="0"/>
              <a:t>signifficant</a:t>
            </a:r>
            <a:r>
              <a:rPr lang="en-US" dirty="0" smtClean="0"/>
              <a:t> </a:t>
            </a:r>
            <a:r>
              <a:rPr lang="en-US" dirty="0"/>
              <a:t>change (LSC) has been </a:t>
            </a:r>
            <a:r>
              <a:rPr lang="en-US" dirty="0" smtClean="0"/>
              <a:t>calculated.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11963" y="6127234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oboto"/>
              </a:rPr>
              <a:t>UpToDate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longitudinal studies have shown that TBS predicts fracture risk in women and men greater than 40 years 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365125"/>
            <a:ext cx="11604942" cy="6175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9" y="85589"/>
            <a:ext cx="11604942" cy="67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70" y="382677"/>
            <a:ext cx="4643430" cy="5593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1" y="261503"/>
            <a:ext cx="6359269" cy="583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022933" y="6311900"/>
            <a:ext cx="3057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KhknxlNgsvwjAdvTTc488b0e6"/>
              </a:rPr>
              <a:t>Osteoporosis International (2019) 30:3</a:t>
            </a:r>
            <a:r>
              <a:rPr lang="en-US" sz="1200" dirty="0">
                <a:solidFill>
                  <a:schemeClr val="bg1"/>
                </a:solidFill>
                <a:latin typeface="CvfxdrShwxjyAdvTTc488b0e6+20"/>
              </a:rPr>
              <a:t>–</a:t>
            </a:r>
            <a:r>
              <a:rPr lang="en-US" sz="1200" dirty="0">
                <a:solidFill>
                  <a:schemeClr val="bg1"/>
                </a:solidFill>
                <a:latin typeface="KhknxlNgsvwjAdvTTc488b0e6"/>
              </a:rPr>
              <a:t>44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962" y="6250344"/>
            <a:ext cx="733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European guidance for the diagnosis and management of osteoporosis</a:t>
            </a:r>
          </a:p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in postmenopausal women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45821" y="1008993"/>
            <a:ext cx="924910" cy="29429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r>
              <a:rPr lang="en-US" dirty="0"/>
              <a:t>In contrast to DXA-derived BMD, </a:t>
            </a:r>
            <a:r>
              <a:rPr lang="en-US" dirty="0">
                <a:solidFill>
                  <a:srgbClr val="FFFF00"/>
                </a:solidFill>
              </a:rPr>
              <a:t>osteoarthritic changes </a:t>
            </a:r>
            <a:r>
              <a:rPr lang="en-US" dirty="0"/>
              <a:t>of the LS seem to have </a:t>
            </a:r>
            <a:r>
              <a:rPr lang="en-US" dirty="0" smtClean="0">
                <a:solidFill>
                  <a:srgbClr val="FFFF00"/>
                </a:solidFill>
              </a:rPr>
              <a:t>little effect </a:t>
            </a:r>
            <a:r>
              <a:rPr lang="en-US" dirty="0">
                <a:solidFill>
                  <a:srgbClr val="FFFF00"/>
                </a:solidFill>
              </a:rPr>
              <a:t>on </a:t>
            </a:r>
            <a:r>
              <a:rPr lang="en-US" dirty="0" smtClean="0">
                <a:solidFill>
                  <a:srgbClr val="FFFF00"/>
                </a:solidFill>
              </a:rPr>
              <a:t>TBS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Similarly</a:t>
            </a:r>
            <a:r>
              <a:rPr lang="en-US" dirty="0"/>
              <a:t>, TBS may </a:t>
            </a:r>
            <a:r>
              <a:rPr lang="en-US" dirty="0">
                <a:solidFill>
                  <a:srgbClr val="FFFF00"/>
                </a:solidFill>
              </a:rPr>
              <a:t>not be affected </a:t>
            </a:r>
            <a:r>
              <a:rPr lang="en-US" dirty="0"/>
              <a:t>by the presence of other heterotopic </a:t>
            </a:r>
            <a:r>
              <a:rPr lang="en-US" dirty="0" smtClean="0">
                <a:solidFill>
                  <a:srgbClr val="FFFF00"/>
                </a:solidFill>
              </a:rPr>
              <a:t>ossifications</a:t>
            </a:r>
            <a:r>
              <a:rPr lang="en-US" dirty="0" smtClean="0"/>
              <a:t> that </a:t>
            </a:r>
            <a:r>
              <a:rPr lang="en-US" dirty="0"/>
              <a:t>typically overestimate LS DXA </a:t>
            </a:r>
            <a:r>
              <a:rPr lang="en-US" dirty="0" smtClean="0"/>
              <a:t>BMD.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5853797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</p:spTree>
    <p:extLst>
      <p:ext uri="{BB962C8B-B14F-4D97-AF65-F5344CB8AC3E}">
        <p14:creationId xmlns:p14="http://schemas.microsoft.com/office/powerpoint/2010/main" val="3046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BMD derived from DXA, TBS results may </a:t>
            </a:r>
            <a:r>
              <a:rPr lang="en-US" dirty="0">
                <a:solidFill>
                  <a:srgbClr val="FFFF00"/>
                </a:solidFill>
              </a:rPr>
              <a:t>not be comparable </a:t>
            </a:r>
            <a:r>
              <a:rPr lang="en-US" dirty="0" smtClean="0"/>
              <a:t>across </a:t>
            </a:r>
            <a:r>
              <a:rPr lang="en-US" dirty="0" smtClean="0">
                <a:solidFill>
                  <a:srgbClr val="FFFF00"/>
                </a:solidFill>
              </a:rPr>
              <a:t>different </a:t>
            </a:r>
            <a:r>
              <a:rPr lang="en-US" dirty="0">
                <a:solidFill>
                  <a:srgbClr val="FFFF00"/>
                </a:solidFill>
              </a:rPr>
              <a:t>DXA machines</a:t>
            </a:r>
            <a:r>
              <a:rPr lang="en-US" dirty="0"/>
              <a:t> or scan modes. </a:t>
            </a:r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G</a:t>
            </a:r>
            <a:r>
              <a:rPr lang="en-US" dirty="0" smtClean="0"/>
              <a:t>reater TBS values </a:t>
            </a:r>
            <a:r>
              <a:rPr lang="en-US" i="1" dirty="0"/>
              <a:t>derived from higher-resolution DXA images, as acquired using a Lunar </a:t>
            </a:r>
            <a:r>
              <a:rPr lang="en-US" i="1" dirty="0" err="1" smtClean="0"/>
              <a:t>iDXA</a:t>
            </a:r>
            <a:r>
              <a:rPr lang="en-US" i="1" dirty="0"/>
              <a:t> </a:t>
            </a:r>
            <a:r>
              <a:rPr lang="en-US" i="1" dirty="0" smtClean="0"/>
              <a:t>scan</a:t>
            </a:r>
            <a:r>
              <a:rPr lang="en-US" i="1" dirty="0"/>
              <a:t>, than</a:t>
            </a:r>
            <a:r>
              <a:rPr lang="en-US" dirty="0"/>
              <a:t> those derived from lower-resolution images obtained on a Prodigy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557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</p:spTree>
    <p:extLst>
      <p:ext uri="{BB962C8B-B14F-4D97-AF65-F5344CB8AC3E}">
        <p14:creationId xmlns:p14="http://schemas.microsoft.com/office/powerpoint/2010/main" val="6938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excessive amount of abdominal soft tissue </a:t>
            </a:r>
            <a:r>
              <a:rPr lang="en-US" dirty="0"/>
              <a:t>can also influence the TBS </a:t>
            </a:r>
            <a:r>
              <a:rPr lang="en-US" dirty="0" smtClean="0"/>
              <a:t>analysis, degrading </a:t>
            </a:r>
            <a:r>
              <a:rPr lang="en-US" dirty="0"/>
              <a:t>the image texture and thus </a:t>
            </a:r>
            <a:r>
              <a:rPr lang="en-US" dirty="0">
                <a:solidFill>
                  <a:srgbClr val="FFFF00"/>
                </a:solidFill>
              </a:rPr>
              <a:t>reducing the TBS </a:t>
            </a:r>
            <a:r>
              <a:rPr lang="en-US" dirty="0" smtClean="0">
                <a:solidFill>
                  <a:srgbClr val="FFFF00"/>
                </a:solidFill>
              </a:rPr>
              <a:t>values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As </a:t>
            </a:r>
            <a:r>
              <a:rPr lang="en-US" dirty="0"/>
              <a:t>a result of the BMI/abdominal adiposity dependence, the manufacturers of the TBS software have </a:t>
            </a:r>
            <a:r>
              <a:rPr lang="en-US" dirty="0">
                <a:solidFill>
                  <a:srgbClr val="FFFF00"/>
                </a:solidFill>
              </a:rPr>
              <a:t>not recommended </a:t>
            </a:r>
            <a:r>
              <a:rPr lang="en-US" dirty="0"/>
              <a:t>the use of </a:t>
            </a:r>
            <a:r>
              <a:rPr lang="en-US" dirty="0">
                <a:solidFill>
                  <a:srgbClr val="FFFF00"/>
                </a:solidFill>
              </a:rPr>
              <a:t>TBS</a:t>
            </a:r>
            <a:r>
              <a:rPr lang="en-US" dirty="0"/>
              <a:t> in individuals with </a:t>
            </a:r>
            <a:r>
              <a:rPr lang="en-US" dirty="0">
                <a:solidFill>
                  <a:srgbClr val="FFFF00"/>
                </a:solidFill>
              </a:rPr>
              <a:t>BMI lower than 15 kg/m2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greater than 37 kg/m2</a:t>
            </a: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58537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32, No. 7, July 2017, pp 1568–1574</a:t>
            </a:r>
          </a:p>
        </p:txBody>
      </p:sp>
    </p:spTree>
    <p:extLst>
      <p:ext uri="{BB962C8B-B14F-4D97-AF65-F5344CB8AC3E}">
        <p14:creationId xmlns:p14="http://schemas.microsoft.com/office/powerpoint/2010/main" val="29605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6280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management algorithm for patients with or without fractures, considering their trabecular bone score (</a:t>
            </a:r>
            <a:r>
              <a:rPr lang="en-US" sz="1800" dirty="0" smtClean="0"/>
              <a:t>TBS) values.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26798" y="6311900"/>
            <a:ext cx="9162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Ten-Italic"/>
              </a:rPr>
              <a:t>Journal of Clinical Densitometry: Assessment &amp; Management of Musculoskeletal Health, </a:t>
            </a:r>
            <a:r>
              <a:rPr lang="en-US" sz="1400" dirty="0">
                <a:solidFill>
                  <a:schemeClr val="bg1"/>
                </a:solidFill>
                <a:latin typeface="TimesTen-Roman"/>
              </a:rPr>
              <a:t>vol. </a:t>
            </a:r>
            <a:r>
              <a:rPr lang="en-US" sz="1400" dirty="0">
                <a:solidFill>
                  <a:schemeClr val="bg1"/>
                </a:solidFill>
                <a:latin typeface="MathematicalPiLTStd"/>
              </a:rPr>
              <a:t>■</a:t>
            </a:r>
            <a:r>
              <a:rPr lang="en-US" sz="1400" dirty="0">
                <a:solidFill>
                  <a:schemeClr val="bg1"/>
                </a:solidFill>
                <a:latin typeface="TimesTen-Roman"/>
              </a:rPr>
              <a:t>, no. </a:t>
            </a:r>
            <a:r>
              <a:rPr lang="en-US" sz="1400" dirty="0">
                <a:solidFill>
                  <a:schemeClr val="bg1"/>
                </a:solidFill>
                <a:latin typeface="MathematicalPiLTStd"/>
              </a:rPr>
              <a:t>■</a:t>
            </a:r>
            <a:r>
              <a:rPr lang="en-US" sz="1400" dirty="0">
                <a:solidFill>
                  <a:schemeClr val="bg1"/>
                </a:solidFill>
                <a:latin typeface="TimesTen-Roman"/>
              </a:rPr>
              <a:t>, 1–12, 2017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512" r="20005" b="7069"/>
          <a:stretch/>
        </p:blipFill>
        <p:spPr>
          <a:xfrm>
            <a:off x="6176865" y="98430"/>
            <a:ext cx="5682344" cy="61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35907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2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9004" y="365125"/>
            <a:ext cx="9610433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3880" y="606239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i="1" dirty="0">
                <a:solidFill>
                  <a:schemeClr val="bg1"/>
                </a:solidFill>
                <a:latin typeface="Frutiger-BoldItalic"/>
              </a:rPr>
              <a:t>J Clin Endocrinol Metab </a:t>
            </a:r>
            <a:r>
              <a:rPr lang="it-IT" sz="1400" b="1" dirty="0" smtClean="0">
                <a:solidFill>
                  <a:schemeClr val="bg1"/>
                </a:solidFill>
                <a:latin typeface="Frutiger-Bold"/>
              </a:rPr>
              <a:t>98: </a:t>
            </a:r>
            <a:r>
              <a:rPr lang="en-US" sz="1400" b="1" dirty="0" smtClean="0">
                <a:solidFill>
                  <a:schemeClr val="bg1"/>
                </a:solidFill>
                <a:latin typeface="Frutiger-Bold"/>
              </a:rPr>
              <a:t>602–609</a:t>
            </a:r>
            <a:r>
              <a:rPr lang="en-US" sz="1400" b="1" dirty="0">
                <a:solidFill>
                  <a:schemeClr val="bg1"/>
                </a:solidFill>
                <a:latin typeface="Frutiger-Bold"/>
              </a:rPr>
              <a:t>, 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1129004" y="3370922"/>
            <a:ext cx="9610433" cy="24384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Objective: </a:t>
            </a:r>
            <a:r>
              <a:rPr lang="en-US" altLang="en-US" sz="1800" dirty="0">
                <a:solidFill>
                  <a:schemeClr val="bg1"/>
                </a:solidFill>
              </a:rPr>
              <a:t>This study evaluated the ability of lumbar spine TBS to account for increased fracture risk in diabetes</a:t>
            </a:r>
            <a:r>
              <a:rPr lang="en-US" altLang="en-US" sz="18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Design and Setting: </a:t>
            </a:r>
            <a:r>
              <a:rPr lang="en-US" altLang="en-US" sz="1800" dirty="0">
                <a:solidFill>
                  <a:schemeClr val="bg1"/>
                </a:solidFill>
              </a:rPr>
              <a:t>We performed </a:t>
            </a:r>
            <a:r>
              <a:rPr lang="en-US" altLang="en-US" sz="1800" dirty="0">
                <a:solidFill>
                  <a:srgbClr val="FFFF00"/>
                </a:solidFill>
              </a:rPr>
              <a:t>a retrospective cohort study </a:t>
            </a:r>
            <a:r>
              <a:rPr lang="en-US" altLang="en-US" sz="1800" dirty="0">
                <a:solidFill>
                  <a:schemeClr val="bg1"/>
                </a:solidFill>
              </a:rPr>
              <a:t>using BMD results from a large clinical registry for the province of Manitoba, Canada</a:t>
            </a:r>
            <a:r>
              <a:rPr lang="en-US" altLang="en-US" sz="1800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Patients: </a:t>
            </a:r>
            <a:r>
              <a:rPr lang="en-US" altLang="en-US" sz="1800" dirty="0">
                <a:solidFill>
                  <a:schemeClr val="bg1"/>
                </a:solidFill>
              </a:rPr>
              <a:t>We included </a:t>
            </a:r>
            <a:r>
              <a:rPr lang="en-US" altLang="en-US" sz="1800" dirty="0">
                <a:solidFill>
                  <a:srgbClr val="FFFF00"/>
                </a:solidFill>
              </a:rPr>
              <a:t>29,407 women 50 years old and older </a:t>
            </a:r>
            <a:r>
              <a:rPr lang="en-US" altLang="en-US" sz="1800" dirty="0">
                <a:solidFill>
                  <a:schemeClr val="bg1"/>
                </a:solidFill>
              </a:rPr>
              <a:t>with baseline DXA </a:t>
            </a:r>
            <a:r>
              <a:rPr lang="en-US" altLang="en-US" sz="1800" dirty="0" err="1">
                <a:solidFill>
                  <a:schemeClr val="bg1"/>
                </a:solidFill>
              </a:rPr>
              <a:t>examinations,among</a:t>
            </a:r>
            <a:r>
              <a:rPr lang="en-US" altLang="en-US" sz="1800" dirty="0">
                <a:solidFill>
                  <a:schemeClr val="bg1"/>
                </a:solidFill>
              </a:rPr>
              <a:t> whom </a:t>
            </a:r>
            <a:r>
              <a:rPr lang="en-US" altLang="en-US" sz="1800" dirty="0">
                <a:solidFill>
                  <a:srgbClr val="FFFF00"/>
                </a:solidFill>
              </a:rPr>
              <a:t>2356 had diagnosed diabetes</a:t>
            </a:r>
            <a:r>
              <a:rPr lang="en-US" altLang="en-US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5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947737"/>
            <a:ext cx="11468100" cy="496252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3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2" y="457200"/>
            <a:ext cx="10208255" cy="5950224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5" y="365125"/>
            <a:ext cx="10927948" cy="61196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9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71625"/>
            <a:ext cx="1165860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421117" y="4219074"/>
            <a:ext cx="2711116" cy="3529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7601" y="4219074"/>
            <a:ext cx="2711116" cy="3529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39301" y="4211680"/>
            <a:ext cx="2711116" cy="3529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33525"/>
            <a:ext cx="11515725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8092966" y="3899338"/>
            <a:ext cx="1702675" cy="315311"/>
          </a:xfrm>
          <a:prstGeom prst="roundRect">
            <a:avLst/>
          </a:prstGeom>
          <a:solidFill>
            <a:srgbClr val="FFC000">
              <a:alpha val="3411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132083"/>
            <a:ext cx="10515600" cy="304488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TBS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may also have </a:t>
            </a:r>
            <a:r>
              <a:rPr lang="en-US" dirty="0" smtClean="0"/>
              <a:t>a role in </a:t>
            </a:r>
            <a:r>
              <a:rPr lang="en-US" dirty="0" smtClean="0">
                <a:solidFill>
                  <a:srgbClr val="FFFF00"/>
                </a:solidFill>
              </a:rPr>
              <a:t>the assessment of fracture risk </a:t>
            </a:r>
            <a:r>
              <a:rPr lang="en-US" dirty="0" smtClean="0"/>
              <a:t>in some causes of secondary osteoporosis (e.g. </a:t>
            </a:r>
            <a:r>
              <a:rPr lang="en-US" dirty="0" smtClean="0">
                <a:solidFill>
                  <a:srgbClr val="FFFF00"/>
                </a:solidFill>
              </a:rPr>
              <a:t>diabetes</a:t>
            </a:r>
            <a:r>
              <a:rPr lang="en-US" dirty="0" smtClean="0"/>
              <a:t>, hyperparathyroidism and glucocorticoid-induced osteoporosis).</a:t>
            </a:r>
          </a:p>
          <a:p>
            <a:endParaRPr lang="en-US" dirty="0"/>
          </a:p>
        </p:txBody>
      </p:sp>
      <p:pic>
        <p:nvPicPr>
          <p:cNvPr id="1034" name="Picture 10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" y="428187"/>
            <a:ext cx="1792830" cy="10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16933" y="6269296"/>
            <a:ext cx="2836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Osteoporosis International (2019) 30:3–44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776" y="6269296"/>
            <a:ext cx="733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European guidance for the diagnosis and management of osteoporosis</a:t>
            </a:r>
          </a:p>
          <a:p>
            <a:r>
              <a:rPr lang="en-US" sz="1050" dirty="0">
                <a:solidFill>
                  <a:schemeClr val="bg1"/>
                </a:solidFill>
                <a:latin typeface="WlnpnmAdvTT577c760c"/>
              </a:rPr>
              <a:t>in postmenopausal women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55161"/>
              </p:ext>
            </p:extLst>
          </p:nvPr>
        </p:nvGraphicFramePr>
        <p:xfrm>
          <a:off x="2722984" y="1862947"/>
          <a:ext cx="8794565" cy="403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0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proposed methods </a:t>
            </a:r>
            <a:r>
              <a:rPr lang="en-US" dirty="0">
                <a:solidFill>
                  <a:srgbClr val="FFFF00"/>
                </a:solidFill>
              </a:rPr>
              <a:t>to improve the performance of FRAX </a:t>
            </a:r>
            <a:r>
              <a:rPr lang="en-US" dirty="0"/>
              <a:t>for type 2 diabetes: </a:t>
            </a: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(</a:t>
            </a:r>
            <a:r>
              <a:rPr lang="en-US" dirty="0"/>
              <a:t>1) the rheumatoid arthritis (RA) input to </a:t>
            </a:r>
            <a:r>
              <a:rPr lang="en-US" dirty="0" smtClean="0"/>
              <a:t>FRAX</a:t>
            </a: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(2</a:t>
            </a:r>
            <a:r>
              <a:rPr lang="en-US" dirty="0"/>
              <a:t>) the trabecular bone score (TBS)-adjustment to </a:t>
            </a:r>
            <a:r>
              <a:rPr lang="en-US" dirty="0" smtClean="0"/>
              <a:t>FRAX</a:t>
            </a: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(3</a:t>
            </a:r>
            <a:r>
              <a:rPr lang="en-US" dirty="0"/>
              <a:t>) reducing the femoral neck T-score input to FRAX by 0.5 </a:t>
            </a:r>
            <a:r>
              <a:rPr lang="en-US" dirty="0" smtClean="0"/>
              <a:t>SD</a:t>
            </a: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(4</a:t>
            </a:r>
            <a:r>
              <a:rPr lang="en-US" dirty="0"/>
              <a:t>) increasing the age input to FRAX by 10 years. </a:t>
            </a:r>
          </a:p>
        </p:txBody>
      </p:sp>
    </p:spTree>
    <p:extLst>
      <p:ext uri="{BB962C8B-B14F-4D97-AF65-F5344CB8AC3E}">
        <p14:creationId xmlns:p14="http://schemas.microsoft.com/office/powerpoint/2010/main" val="40394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36" y="182562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306050" cy="29432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3224" y="6046329"/>
            <a:ext cx="1134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3705726"/>
            <a:ext cx="10515600" cy="1925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a registry-based cohort study </a:t>
            </a:r>
            <a:r>
              <a:rPr lang="en-US" dirty="0" smtClean="0"/>
              <a:t>to examine </a:t>
            </a:r>
            <a:r>
              <a:rPr lang="en-US" dirty="0" smtClean="0">
                <a:solidFill>
                  <a:srgbClr val="FFFF00"/>
                </a:solidFill>
              </a:rPr>
              <a:t>major osteoporotic fractures (MOF)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hip fractures (HF)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FF00"/>
                </a:solidFill>
              </a:rPr>
              <a:t>mean 8.3 years </a:t>
            </a:r>
            <a:r>
              <a:rPr lang="en-US" dirty="0" smtClean="0"/>
              <a:t>observation among </a:t>
            </a:r>
            <a:r>
              <a:rPr lang="en-US" dirty="0" smtClean="0">
                <a:solidFill>
                  <a:srgbClr val="FFFF00"/>
                </a:solidFill>
              </a:rPr>
              <a:t>44,543 women and men </a:t>
            </a:r>
            <a:r>
              <a:rPr lang="en-US" dirty="0" smtClean="0"/>
              <a:t>40 years of age or older </a:t>
            </a:r>
            <a:r>
              <a:rPr lang="en-US" dirty="0" smtClean="0">
                <a:solidFill>
                  <a:srgbClr val="FFFF00"/>
                </a:solidFill>
              </a:rPr>
              <a:t>(4136 with diabetes) </a:t>
            </a:r>
            <a:r>
              <a:rPr lang="en-US" dirty="0" smtClean="0"/>
              <a:t>with baseline lumbar spine and hip DXA </a:t>
            </a:r>
            <a:r>
              <a:rPr lang="en-US" dirty="0" smtClean="0">
                <a:solidFill>
                  <a:srgbClr val="FFFF00"/>
                </a:solidFill>
              </a:rPr>
              <a:t>during 1999-2016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8845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Journal of Bone and Mineral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Research, 2018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0" y="1167898"/>
            <a:ext cx="11390439" cy="48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7" y="227676"/>
            <a:ext cx="10323786" cy="64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5" y="248856"/>
            <a:ext cx="10771790" cy="6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71487"/>
            <a:ext cx="114871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371475"/>
            <a:ext cx="11630025" cy="61150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7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66687"/>
            <a:ext cx="11134725" cy="65246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048000"/>
            <a:ext cx="10649607" cy="325821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4193" y="2207830"/>
            <a:ext cx="1250731" cy="325821"/>
          </a:xfrm>
          <a:prstGeom prst="round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4855" y="3838383"/>
            <a:ext cx="1250731" cy="325821"/>
          </a:xfrm>
          <a:prstGeom prst="round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58974" y="4939026"/>
            <a:ext cx="10649607" cy="325821"/>
          </a:xfrm>
          <a:prstGeom prst="roundRect">
            <a:avLst/>
          </a:prstGeom>
          <a:solidFill>
            <a:srgbClr val="92D050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conclusion, </a:t>
            </a:r>
            <a:r>
              <a:rPr lang="en-US" dirty="0">
                <a:solidFill>
                  <a:srgbClr val="FFFF00"/>
                </a:solidFill>
              </a:rPr>
              <a:t>each of the proposed methods </a:t>
            </a:r>
            <a:r>
              <a:rPr lang="en-US" dirty="0"/>
              <a:t>for addressing limitations in the ability of FRAX to assess fracture risk in individuals with diabetes </a:t>
            </a:r>
            <a:r>
              <a:rPr lang="en-US" dirty="0">
                <a:solidFill>
                  <a:srgbClr val="FFFF00"/>
                </a:solidFill>
              </a:rPr>
              <a:t>was found to improve performance</a:t>
            </a:r>
            <a:r>
              <a:rPr lang="en-US" dirty="0"/>
              <a:t>, though</a:t>
            </a:r>
            <a:r>
              <a:rPr lang="en-US" dirty="0">
                <a:solidFill>
                  <a:srgbClr val="FFFF00"/>
                </a:solidFill>
              </a:rPr>
              <a:t> no single method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was optimal </a:t>
            </a:r>
            <a:r>
              <a:rPr lang="en-US" dirty="0"/>
              <a:t>in all settings. </a:t>
            </a:r>
          </a:p>
        </p:txBody>
      </p:sp>
    </p:spTree>
    <p:extLst>
      <p:ext uri="{BB962C8B-B14F-4D97-AF65-F5344CB8AC3E}">
        <p14:creationId xmlns:p14="http://schemas.microsoft.com/office/powerpoint/2010/main" val="3071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Delivery, envelope, home, location, mail, message, rout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8" y="3749018"/>
            <a:ext cx="2722207" cy="27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BMD, itself cannot be assumed to have a good predictable effect on fracture risk in diabetes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FRAX has strong limitation in fracture assessment in diabetes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TBS is a promising method to improve FRAX tool in diabetes although further studies is recommended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</a:t>
            </a:r>
            <a:r>
              <a:rPr lang="en-US" dirty="0" smtClean="0"/>
              <a:t>studies for TBS </a:t>
            </a:r>
            <a:r>
              <a:rPr lang="en-US" dirty="0"/>
              <a:t>with longer duration of follow up and assessment of treatment is recommended.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1490" y="2644931"/>
            <a:ext cx="37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1490" y="3526221"/>
            <a:ext cx="361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1490" y="4214592"/>
            <a:ext cx="3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206" y="5456961"/>
            <a:ext cx="36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38047" y="5204827"/>
            <a:ext cx="251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آب و هوای یزد در بهار چگونه است؟ - مجله گردشگردی مارکوپولو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007" y="65270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Thank you for your attention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586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365125"/>
            <a:ext cx="8984268" cy="331353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3224" y="6046329"/>
            <a:ext cx="1134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8717" y="6176963"/>
            <a:ext cx="4342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NewRoman"/>
              </a:rPr>
              <a:t>2020 Published by Elsevier S8756-3282(20)30237-4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4114105"/>
            <a:ext cx="10587788" cy="17191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smtClean="0"/>
              <a:t>We selected a previously published review </a:t>
            </a:r>
            <a:r>
              <a:rPr lang="en-US" dirty="0" smtClean="0">
                <a:solidFill>
                  <a:srgbClr val="FFFF00"/>
                </a:solidFill>
              </a:rPr>
              <a:t>up to March 2020</a:t>
            </a:r>
            <a:r>
              <a:rPr lang="en-US" dirty="0" smtClean="0"/>
              <a:t>. We included </a:t>
            </a:r>
            <a:r>
              <a:rPr lang="en-US" dirty="0" smtClean="0">
                <a:solidFill>
                  <a:srgbClr val="FFFF00"/>
                </a:solidFill>
              </a:rPr>
              <a:t>observational studies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FF00"/>
                </a:solidFill>
              </a:rPr>
              <a:t>age and gender-adjusted </a:t>
            </a:r>
            <a:r>
              <a:rPr lang="en-US" dirty="0" smtClean="0"/>
              <a:t>risk of fractures in adults with </a:t>
            </a:r>
            <a:r>
              <a:rPr lang="en-US" dirty="0" smtClean="0">
                <a:solidFill>
                  <a:srgbClr val="FFFF00"/>
                </a:solidFill>
              </a:rPr>
              <a:t>diabetes</a:t>
            </a:r>
            <a:r>
              <a:rPr lang="en-US" dirty="0" smtClean="0"/>
              <a:t> compared to adults </a:t>
            </a:r>
            <a:r>
              <a:rPr lang="en-US" dirty="0" smtClean="0">
                <a:solidFill>
                  <a:srgbClr val="FFFF00"/>
                </a:solidFill>
              </a:rPr>
              <a:t>without diabetes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927"/>
            <a:ext cx="10515600" cy="1325563"/>
          </a:xfrm>
        </p:spPr>
        <p:txBody>
          <a:bodyPr/>
          <a:lstStyle/>
          <a:p>
            <a:r>
              <a:rPr lang="en-US" dirty="0" smtClean="0"/>
              <a:t>Baseline characteristics: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3490"/>
            <a:ext cx="10515600" cy="49349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Hip fracture: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40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cohorts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case-control</a:t>
            </a:r>
            <a:r>
              <a:rPr lang="en-US" dirty="0"/>
              <a:t> </a:t>
            </a:r>
            <a:r>
              <a:rPr lang="en-US" dirty="0" smtClean="0"/>
              <a:t>studies.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study </a:t>
            </a:r>
            <a:r>
              <a:rPr lang="en-US" dirty="0">
                <a:solidFill>
                  <a:srgbClr val="FFFF00"/>
                </a:solidFill>
              </a:rPr>
              <a:t>size </a:t>
            </a:r>
            <a:r>
              <a:rPr lang="en-US" dirty="0"/>
              <a:t>varied from </a:t>
            </a:r>
            <a:r>
              <a:rPr lang="en-US" dirty="0" smtClean="0">
                <a:solidFill>
                  <a:srgbClr val="FFFF00"/>
                </a:solidFill>
              </a:rPr>
              <a:t>238</a:t>
            </a:r>
            <a:r>
              <a:rPr lang="en-US" dirty="0" smtClean="0"/>
              <a:t> to </a:t>
            </a:r>
            <a:r>
              <a:rPr lang="en-US" dirty="0">
                <a:solidFill>
                  <a:srgbClr val="FFFF00"/>
                </a:solidFill>
              </a:rPr>
              <a:t>3,861,874</a:t>
            </a:r>
            <a:r>
              <a:rPr lang="en-US" dirty="0"/>
              <a:t> </a:t>
            </a:r>
            <a:r>
              <a:rPr lang="en-US" dirty="0" smtClean="0"/>
              <a:t>participants. </a:t>
            </a:r>
            <a:r>
              <a:rPr lang="en-US" dirty="0" smtClean="0">
                <a:solidFill>
                  <a:srgbClr val="FFFF00"/>
                </a:solidFill>
              </a:rPr>
              <a:t>Ages </a:t>
            </a:r>
            <a:r>
              <a:rPr lang="en-US" dirty="0"/>
              <a:t>varied from </a:t>
            </a:r>
            <a:r>
              <a:rPr lang="en-US" dirty="0">
                <a:solidFill>
                  <a:srgbClr val="FFFF00"/>
                </a:solidFill>
              </a:rPr>
              <a:t>20 to 100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Five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just from women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five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just from men</a:t>
            </a:r>
            <a:r>
              <a:rPr lang="en-US" dirty="0"/>
              <a:t>. The other studies reported data from both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nine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only from T1D </a:t>
            </a:r>
            <a:r>
              <a:rPr lang="en-US" dirty="0"/>
              <a:t>participants </a:t>
            </a:r>
            <a:r>
              <a:rPr lang="en-US" dirty="0" smtClean="0">
                <a:solidFill>
                  <a:srgbClr val="FFFF00"/>
                </a:solidFill>
              </a:rPr>
              <a:t>eighteen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only from T2D </a:t>
            </a:r>
            <a:r>
              <a:rPr lang="en-US" dirty="0"/>
              <a:t>participants and the others reported data from participants of both DM types or did not specify the participant’s DM type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>
                <a:solidFill>
                  <a:srgbClr val="FFFF00"/>
                </a:solidFill>
              </a:rPr>
              <a:t>majority of data </a:t>
            </a:r>
            <a:r>
              <a:rPr lang="en-US" dirty="0"/>
              <a:t>reported addressed </a:t>
            </a:r>
            <a:r>
              <a:rPr lang="en-US" dirty="0" smtClean="0">
                <a:solidFill>
                  <a:srgbClr val="FFFF00"/>
                </a:solidFill>
              </a:rPr>
              <a:t>white populations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6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en-US" dirty="0" smtClean="0"/>
              <a:t>characteristics</a:t>
            </a:r>
            <a:r>
              <a:rPr lang="en-US" sz="1800" dirty="0" smtClean="0"/>
              <a:t>(cont.)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076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 smtClean="0"/>
              <a:t>Non-vertebral </a:t>
            </a:r>
            <a:r>
              <a:rPr lang="en-US" sz="2200" i="1" dirty="0" err="1" smtClean="0"/>
              <a:t>farcture</a:t>
            </a:r>
            <a:r>
              <a:rPr lang="en-US" sz="2200" i="1" dirty="0" smtClean="0"/>
              <a:t>:</a:t>
            </a:r>
          </a:p>
          <a:p>
            <a:pPr marL="0" indent="0">
              <a:buNone/>
            </a:pPr>
            <a:endParaRPr lang="en-US" sz="2200" i="1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13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cohorts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>
                <a:solidFill>
                  <a:srgbClr val="FFFF00"/>
                </a:solidFill>
              </a:rPr>
              <a:t>studies </a:t>
            </a:r>
            <a:r>
              <a:rPr lang="en-US" dirty="0"/>
              <a:t>were </a:t>
            </a:r>
            <a:r>
              <a:rPr lang="en-US" dirty="0">
                <a:solidFill>
                  <a:srgbClr val="FFFF00"/>
                </a:solidFill>
              </a:rPr>
              <a:t>case-control</a:t>
            </a:r>
            <a:r>
              <a:rPr lang="en-US" dirty="0"/>
              <a:t> studies.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study size </a:t>
            </a:r>
            <a:r>
              <a:rPr lang="en-US" dirty="0"/>
              <a:t>varied from </a:t>
            </a:r>
            <a:r>
              <a:rPr lang="en-US" dirty="0" smtClean="0">
                <a:solidFill>
                  <a:srgbClr val="FFFF00"/>
                </a:solidFill>
              </a:rPr>
              <a:t>216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1,694,051</a:t>
            </a:r>
            <a:r>
              <a:rPr lang="en-US" dirty="0" smtClean="0"/>
              <a:t> </a:t>
            </a:r>
            <a:r>
              <a:rPr lang="en-US" dirty="0"/>
              <a:t>participants. </a:t>
            </a:r>
            <a:r>
              <a:rPr lang="en-US" dirty="0">
                <a:solidFill>
                  <a:srgbClr val="FFFF00"/>
                </a:solidFill>
              </a:rPr>
              <a:t>Ages </a:t>
            </a:r>
            <a:r>
              <a:rPr lang="en-US" dirty="0"/>
              <a:t>varied from </a:t>
            </a:r>
            <a:r>
              <a:rPr lang="en-US" dirty="0">
                <a:solidFill>
                  <a:srgbClr val="FFFF00"/>
                </a:solidFill>
              </a:rPr>
              <a:t>20 to </a:t>
            </a:r>
            <a:r>
              <a:rPr lang="en-US" dirty="0" smtClean="0">
                <a:solidFill>
                  <a:srgbClr val="FFFF00"/>
                </a:solidFill>
              </a:rPr>
              <a:t>≥80  </a:t>
            </a:r>
            <a:r>
              <a:rPr lang="en-US" dirty="0">
                <a:solidFill>
                  <a:srgbClr val="FFFF00"/>
                </a:solidFill>
              </a:rPr>
              <a:t>years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FFFF00"/>
                </a:solidFill>
              </a:rPr>
              <a:t>Six 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just from women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three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just from men</a:t>
            </a:r>
            <a:r>
              <a:rPr lang="en-US" dirty="0"/>
              <a:t>. The other studies reported data from both. 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Two 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only from T1D </a:t>
            </a:r>
            <a:r>
              <a:rPr lang="en-US" dirty="0"/>
              <a:t>participants </a:t>
            </a:r>
            <a:r>
              <a:rPr lang="en-US" dirty="0">
                <a:solidFill>
                  <a:srgbClr val="FFFF00"/>
                </a:solidFill>
              </a:rPr>
              <a:t>ten studies </a:t>
            </a:r>
            <a:r>
              <a:rPr lang="en-US" dirty="0"/>
              <a:t>reported data </a:t>
            </a:r>
            <a:r>
              <a:rPr lang="en-US" dirty="0">
                <a:solidFill>
                  <a:srgbClr val="FFFF00"/>
                </a:solidFill>
              </a:rPr>
              <a:t>only from T2D </a:t>
            </a:r>
            <a:r>
              <a:rPr lang="en-US" dirty="0"/>
              <a:t>participants and the others reported data from participants of both DM types or did not specify the participant’s DM type 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majority of data </a:t>
            </a:r>
            <a:r>
              <a:rPr lang="en-US" dirty="0"/>
              <a:t>reported addressed </a:t>
            </a:r>
            <a:r>
              <a:rPr lang="en-US" dirty="0">
                <a:solidFill>
                  <a:srgbClr val="FFFF00"/>
                </a:solidFill>
              </a:rPr>
              <a:t>white populations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2860</Words>
  <Application>Microsoft Office PowerPoint</Application>
  <PresentationFormat>Widescreen</PresentationFormat>
  <Paragraphs>259</Paragraphs>
  <Slides>63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AdvPSA334</vt:lpstr>
      <vt:lpstr>AdvPSA336</vt:lpstr>
      <vt:lpstr>AdvTimes</vt:lpstr>
      <vt:lpstr>Arial</vt:lpstr>
      <vt:lpstr>Avenir 35 Light</vt:lpstr>
      <vt:lpstr>Calibri</vt:lpstr>
      <vt:lpstr>Calibri Light</vt:lpstr>
      <vt:lpstr>CvfxdrShwxjyAdvTTc488b0e6+20</vt:lpstr>
      <vt:lpstr>Frutiger-Bold</vt:lpstr>
      <vt:lpstr>Frutiger-BoldItalic</vt:lpstr>
      <vt:lpstr>KhknxlNgsvwjAdvTTc488b0e6</vt:lpstr>
      <vt:lpstr>MathematicalPiLTStd</vt:lpstr>
      <vt:lpstr>Roboto</vt:lpstr>
      <vt:lpstr>Times-Bold</vt:lpstr>
      <vt:lpstr>TimesNewRoman</vt:lpstr>
      <vt:lpstr>TimesTen-Italic</vt:lpstr>
      <vt:lpstr>TimesTen-Roman</vt:lpstr>
      <vt:lpstr>WlnpnmAdvTT577c760c</vt:lpstr>
      <vt:lpstr>Office Theme</vt:lpstr>
      <vt:lpstr>Osteoporosis and Diabetes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characteristics:</vt:lpstr>
      <vt:lpstr>Baseline characteristics(cont.):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BMD and DM I</vt:lpstr>
      <vt:lpstr>BMD and DM II</vt:lpstr>
      <vt:lpstr>PowerPoint Presentation</vt:lpstr>
      <vt:lpstr>Fracture risk assessment tool(FRAX)</vt:lpstr>
      <vt:lpstr>PowerPoint Presentation</vt:lpstr>
      <vt:lpstr>PowerPoint Presentation</vt:lpstr>
      <vt:lpstr>PowerPoint Presentation</vt:lpstr>
      <vt:lpstr>PowerPoint Presentation</vt:lpstr>
      <vt:lpstr>Fracture prediction tools (FRAX) and DM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https://www.medimapsgroup.com/tbs-osteo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leyla1361@yahoo.com</dc:creator>
  <cp:lastModifiedBy>leyla1361@yahoo.com</cp:lastModifiedBy>
  <cp:revision>87</cp:revision>
  <dcterms:created xsi:type="dcterms:W3CDTF">2020-08-22T04:50:12Z</dcterms:created>
  <dcterms:modified xsi:type="dcterms:W3CDTF">2020-08-24T02:33:35Z</dcterms:modified>
</cp:coreProperties>
</file>